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Bellota" charset="1" panose="00000500000000000000"/>
      <p:regular r:id="rId30"/>
    </p:embeddedFont>
    <p:embeddedFont>
      <p:font typeface="HK Grotesk Bold" charset="1" panose="00000800000000000000"/>
      <p:regular r:id="rId31"/>
    </p:embeddedFont>
    <p:embeddedFont>
      <p:font typeface="HK Grotesk Medium" charset="1" panose="00000600000000000000"/>
      <p:regular r:id="rId32"/>
    </p:embeddedFont>
    <p:embeddedFont>
      <p:font typeface="Bellota Bold" charset="1" panose="00000800000000000000"/>
      <p:regular r:id="rId33"/>
    </p:embeddedFont>
    <p:embeddedFont>
      <p:font typeface="HK Grotesk" charset="1" panose="00000500000000000000"/>
      <p:regular r:id="rId34"/>
    </p:embeddedFont>
    <p:embeddedFont>
      <p:font typeface="Open Sans" charset="1" panose="00000000000000000000"/>
      <p:regular r:id="rId35"/>
    </p:embeddedFont>
    <p:embeddedFont>
      <p:font typeface="Open Sans Medium" charset="1" panose="000000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4483">
                <a:alpha val="100000"/>
              </a:srgbClr>
            </a:gs>
            <a:gs pos="100000">
              <a:srgbClr val="81BE8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23649" y="1028700"/>
            <a:ext cx="35651" cy="114212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7085386" y="5607331"/>
            <a:ext cx="4117227" cy="3893997"/>
          </a:xfrm>
          <a:custGeom>
            <a:avLst/>
            <a:gdLst/>
            <a:ahLst/>
            <a:cxnLst/>
            <a:rect r="r" b="b" t="t" l="l"/>
            <a:pathLst>
              <a:path h="3893997" w="4117227">
                <a:moveTo>
                  <a:pt x="0" y="0"/>
                </a:moveTo>
                <a:lnTo>
                  <a:pt x="4117228" y="0"/>
                </a:lnTo>
                <a:lnTo>
                  <a:pt x="4117228" y="3893998"/>
                </a:lnTo>
                <a:lnTo>
                  <a:pt x="0" y="389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45" t="-2414" r="-6941" b="-214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99795" y="1895035"/>
            <a:ext cx="13888410" cy="257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79"/>
              </a:lnSpc>
            </a:pPr>
            <a:r>
              <a:rPr lang="en-US" sz="13550">
                <a:solidFill>
                  <a:srgbClr val="FFFFFF"/>
                </a:solidFill>
                <a:latin typeface="Bellota"/>
                <a:ea typeface="Bellota"/>
                <a:cs typeface="Bellota"/>
                <a:sym typeface="Bellota"/>
              </a:rPr>
              <a:t>3RP</a:t>
            </a:r>
          </a:p>
          <a:p>
            <a:pPr algn="ctr">
              <a:lnSpc>
                <a:spcPts val="7055"/>
              </a:lnSpc>
            </a:pPr>
            <a:r>
              <a:rPr lang="en-US" sz="7199">
                <a:solidFill>
                  <a:srgbClr val="FFFFFF"/>
                </a:solidFill>
                <a:latin typeface="Bellota"/>
                <a:ea typeface="Bellota"/>
                <a:cs typeface="Bellota"/>
                <a:sym typeface="Bellota"/>
              </a:rPr>
              <a:t>REDUCE.REUSE.RECYCLE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856990"/>
            <a:ext cx="1529329" cy="40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4483">
                <a:alpha val="100000"/>
              </a:srgbClr>
            </a:gs>
            <a:gs pos="100000">
              <a:srgbClr val="81BE8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5309" y="1830029"/>
            <a:ext cx="18288000" cy="8456971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8793014" y="5266986"/>
            <a:ext cx="9494986" cy="5139269"/>
          </a:xfrm>
          <a:custGeom>
            <a:avLst/>
            <a:gdLst/>
            <a:ahLst/>
            <a:cxnLst/>
            <a:rect r="r" b="b" t="t" l="l"/>
            <a:pathLst>
              <a:path h="5139269" w="9494986">
                <a:moveTo>
                  <a:pt x="0" y="0"/>
                </a:moveTo>
                <a:lnTo>
                  <a:pt x="9494986" y="0"/>
                </a:lnTo>
                <a:lnTo>
                  <a:pt x="9494986" y="5139268"/>
                </a:lnTo>
                <a:lnTo>
                  <a:pt x="0" y="5139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77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91918" y="5266986"/>
            <a:ext cx="9984933" cy="5139269"/>
          </a:xfrm>
          <a:custGeom>
            <a:avLst/>
            <a:gdLst/>
            <a:ahLst/>
            <a:cxnLst/>
            <a:rect r="r" b="b" t="t" l="l"/>
            <a:pathLst>
              <a:path h="5139269" w="9984933">
                <a:moveTo>
                  <a:pt x="0" y="0"/>
                </a:moveTo>
                <a:lnTo>
                  <a:pt x="9984932" y="0"/>
                </a:lnTo>
                <a:lnTo>
                  <a:pt x="9984932" y="5139268"/>
                </a:lnTo>
                <a:lnTo>
                  <a:pt x="0" y="5139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661" r="-630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3878" y="508021"/>
            <a:ext cx="11258893" cy="936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Bellota"/>
                <a:ea typeface="Bellota"/>
                <a:cs typeface="Bellota"/>
                <a:sym typeface="Bellota"/>
              </a:rPr>
              <a:t>Challenges with Existing Solutions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20601" y="3689873"/>
            <a:ext cx="12246798" cy="58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0617" y="1821660"/>
            <a:ext cx="18262691" cy="332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7012" indent="-293506" lvl="1">
              <a:lnSpc>
                <a:spcPts val="3806"/>
              </a:lnSpc>
              <a:buFont typeface="Arial"/>
              <a:buChar char="•"/>
            </a:pPr>
            <a:r>
              <a:rPr lang="en-US" b="true" sz="2718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Traditional methods like landfills and incineration are inadequate for managing e-waste because:</a:t>
            </a:r>
          </a:p>
          <a:p>
            <a:pPr algn="just" marL="587012" indent="-293506" lvl="1">
              <a:lnSpc>
                <a:spcPts val="3806"/>
              </a:lnSpc>
              <a:buAutoNum type="arabicPeriod" startAt="1"/>
            </a:pPr>
            <a:r>
              <a:rPr lang="en-US" b="true" sz="2718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  To</a:t>
            </a:r>
            <a:r>
              <a:rPr lang="en-US" b="true" sz="2718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xic Materials: Electronics contain hazardous substances (e.g., lead, mercury) that contaminate land and water.</a:t>
            </a:r>
          </a:p>
          <a:p>
            <a:pPr algn="just" marL="587012" indent="-293506" lvl="1">
              <a:lnSpc>
                <a:spcPts val="3806"/>
              </a:lnSpc>
              <a:buAutoNum type="arabicPeriod" startAt="1"/>
            </a:pPr>
            <a:r>
              <a:rPr lang="en-US" b="true" sz="2718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Complex Recycling: Separating metals and plastics from e-waste is costly and difficult.</a:t>
            </a:r>
          </a:p>
          <a:p>
            <a:pPr algn="just" marL="587012" indent="-293506" lvl="1">
              <a:lnSpc>
                <a:spcPts val="3806"/>
              </a:lnSpc>
              <a:buAutoNum type="arabicPeriod" startAt="1"/>
            </a:pPr>
            <a:r>
              <a:rPr lang="en-US" b="true" sz="2718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Environmental Harm: These methods fail to address the toxicity and environmental damage caused by improper disposal.</a:t>
            </a:r>
          </a:p>
          <a:p>
            <a:pPr algn="ctr" marL="587012" indent="-293506" lvl="1">
              <a:lnSpc>
                <a:spcPts val="3806"/>
              </a:lnSpc>
              <a:buFont typeface="Arial"/>
              <a:buChar char="•"/>
            </a:pPr>
            <a:r>
              <a:rPr lang="en-US" b="true" sz="2718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Key Point: The inefficiency and environmental impact highlight the need for specialized e-waste recycling.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4483">
                <a:alpha val="100000"/>
              </a:srgbClr>
            </a:gs>
            <a:gs pos="100000">
              <a:srgbClr val="81BE8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064351"/>
            <a:ext cx="16230600" cy="8229600"/>
          </a:xfrm>
          <a:prstGeom prst="rect">
            <a:avLst/>
          </a:prstGeom>
          <a:gradFill rotWithShape="true">
            <a:gsLst>
              <a:gs pos="0">
                <a:srgbClr val="C6F5BC">
                  <a:alpha val="28000"/>
                </a:srgbClr>
              </a:gs>
              <a:gs pos="100000">
                <a:srgbClr val="8CD0BD">
                  <a:alpha val="28000"/>
                </a:srgbClr>
              </a:gs>
            </a:gsLst>
            <a:lin ang="0"/>
          </a:gradFill>
        </p:spPr>
      </p:sp>
      <p:sp>
        <p:nvSpPr>
          <p:cNvPr name="AutoShape 3" id="3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4" id="4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510373" y="1769672"/>
            <a:ext cx="9423816" cy="6818958"/>
            <a:chOff x="0" y="0"/>
            <a:chExt cx="12565089" cy="909194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76200"/>
              <a:ext cx="12565089" cy="13935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999" b="true">
                  <a:solidFill>
                    <a:srgbClr val="FDFDFD"/>
                  </a:solidFill>
                  <a:latin typeface="Bellota Bold"/>
                  <a:ea typeface="Bellota Bold"/>
                  <a:cs typeface="Bellota Bold"/>
                  <a:sym typeface="Bellota Bold"/>
                </a:rPr>
                <a:t>Benefits of E-Waste Recycling: Metal Extraction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167379" y="2014555"/>
              <a:ext cx="10230331" cy="7077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2" indent="-323851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E3F9DE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Valuable Metals: Recover gold, silver, copper, and palladium for reuse.</a:t>
              </a:r>
            </a:p>
            <a:p>
              <a:pPr algn="l" marL="647702" indent="-323851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E3F9DE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Environmental Impact: Reduces harmful mining activities, preserving ecosystems.</a:t>
              </a:r>
            </a:p>
            <a:p>
              <a:pPr algn="l" marL="647702" indent="-323851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E3F9DE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Energy Savings: Recycling uses less energy compared to mining raw metals.</a:t>
              </a:r>
            </a:p>
            <a:p>
              <a:pPr algn="l" marL="647702" indent="-323851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E3F9DE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Economic Growth: Creates jobs and generates revenue from extracted materials.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55672" y="2715592"/>
            <a:ext cx="6521954" cy="4891466"/>
          </a:xfrm>
          <a:custGeom>
            <a:avLst/>
            <a:gdLst/>
            <a:ahLst/>
            <a:cxnLst/>
            <a:rect r="r" b="b" t="t" l="l"/>
            <a:pathLst>
              <a:path h="4891466" w="6521954">
                <a:moveTo>
                  <a:pt x="0" y="0"/>
                </a:moveTo>
                <a:lnTo>
                  <a:pt x="6521955" y="0"/>
                </a:lnTo>
                <a:lnTo>
                  <a:pt x="6521955" y="4891466"/>
                </a:lnTo>
                <a:lnTo>
                  <a:pt x="0" y="4891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4483">
                <a:alpha val="100000"/>
              </a:srgbClr>
            </a:gs>
            <a:gs pos="100000">
              <a:srgbClr val="81BE8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41348" y="877845"/>
            <a:ext cx="16517952" cy="8416105"/>
          </a:xfrm>
          <a:prstGeom prst="rect">
            <a:avLst/>
          </a:prstGeom>
          <a:gradFill rotWithShape="true">
            <a:gsLst>
              <a:gs pos="0">
                <a:srgbClr val="C6F5BC">
                  <a:alpha val="13000"/>
                </a:srgbClr>
              </a:gs>
              <a:gs pos="100000">
                <a:srgbClr val="8CD0BD">
                  <a:alpha val="13000"/>
                </a:srgbClr>
              </a:gs>
            </a:gsLst>
            <a:lin ang="0"/>
          </a:gradFill>
        </p:spPr>
      </p:sp>
      <p:grpSp>
        <p:nvGrpSpPr>
          <p:cNvPr name="Group 3" id="3"/>
          <p:cNvGrpSpPr/>
          <p:nvPr/>
        </p:nvGrpSpPr>
        <p:grpSpPr>
          <a:xfrm rot="0">
            <a:off x="7590447" y="994904"/>
            <a:ext cx="10176246" cy="8825849"/>
            <a:chOff x="0" y="0"/>
            <a:chExt cx="13568328" cy="1176779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6200"/>
              <a:ext cx="13568328" cy="1821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1"/>
                </a:lnSpc>
              </a:pPr>
              <a:r>
                <a:rPr lang="en-US" sz="3562" b="true">
                  <a:solidFill>
                    <a:srgbClr val="FDFDFD"/>
                  </a:solidFill>
                  <a:latin typeface="Bellota Bold"/>
                  <a:ea typeface="Bellota Bold"/>
                  <a:cs typeface="Bellota Bold"/>
                  <a:sym typeface="Bellota Bold"/>
                </a:rPr>
                <a:t>Benefits of E-Waste Recycling: Reuse of Components</a:t>
              </a:r>
            </a:p>
            <a:p>
              <a:pPr algn="ctr">
                <a:lnSpc>
                  <a:spcPts val="3491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260587" y="2384814"/>
              <a:ext cx="11047155" cy="93829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20071" indent="-310035" lvl="1">
                <a:lnSpc>
                  <a:spcPts val="4020"/>
                </a:lnSpc>
                <a:buFont typeface="Arial"/>
                <a:buChar char="•"/>
              </a:pPr>
              <a:r>
                <a:rPr lang="en-US" sz="2872">
                  <a:solidFill>
                    <a:srgbClr val="E3F9DE"/>
                  </a:solidFill>
                  <a:latin typeface="Bellota"/>
                  <a:ea typeface="Bellota"/>
                  <a:cs typeface="Bellota"/>
                  <a:sym typeface="Bellota"/>
                </a:rPr>
                <a:t>Reusing Components: Reduces demand for new parts, lowers costs, and extends material lifespan.</a:t>
              </a:r>
            </a:p>
            <a:p>
              <a:pPr algn="l" marL="620071" indent="-310035" lvl="1">
                <a:lnSpc>
                  <a:spcPts val="4020"/>
                </a:lnSpc>
                <a:buFont typeface="Arial"/>
                <a:buChar char="•"/>
              </a:pPr>
              <a:r>
                <a:rPr lang="en-US" sz="2872">
                  <a:solidFill>
                    <a:srgbClr val="E3F9DE"/>
                  </a:solidFill>
                  <a:latin typeface="Bellota"/>
                  <a:ea typeface="Bellota"/>
                  <a:cs typeface="Bellota"/>
                  <a:sym typeface="Bellota"/>
                </a:rPr>
                <a:t>Waste Reduction: Prevents landfill accumulation, minimizing environmental harm.</a:t>
              </a:r>
            </a:p>
            <a:p>
              <a:pPr algn="l" marL="620071" indent="-310035" lvl="1">
                <a:lnSpc>
                  <a:spcPts val="4020"/>
                </a:lnSpc>
                <a:buFont typeface="Arial"/>
                <a:buChar char="•"/>
              </a:pPr>
              <a:r>
                <a:rPr lang="en-US" sz="2872">
                  <a:solidFill>
                    <a:srgbClr val="E3F9DE"/>
                  </a:solidFill>
                  <a:latin typeface="Bellota"/>
                  <a:ea typeface="Bellota"/>
                  <a:cs typeface="Bellota"/>
                  <a:sym typeface="Bellota"/>
                </a:rPr>
                <a:t>Resource Conservation: Saves finite resources and reduces production needs.</a:t>
              </a:r>
            </a:p>
            <a:p>
              <a:pPr algn="l" marL="620071" indent="-310035" lvl="1">
                <a:lnSpc>
                  <a:spcPts val="4020"/>
                </a:lnSpc>
                <a:buFont typeface="Arial"/>
                <a:buChar char="•"/>
              </a:pPr>
              <a:r>
                <a:rPr lang="en-US" sz="2872">
                  <a:solidFill>
                    <a:srgbClr val="E3F9DE"/>
                  </a:solidFill>
                  <a:latin typeface="Bellota"/>
                  <a:ea typeface="Bellota"/>
                  <a:cs typeface="Bellota"/>
                  <a:sym typeface="Bellota"/>
                </a:rPr>
                <a:t>Recycling Metals: Recovers valuable metals (gold, silver, etc.), reduces mining impact, and saves energy.</a:t>
              </a:r>
            </a:p>
            <a:p>
              <a:pPr algn="l" marL="620071" indent="-310035" lvl="1">
                <a:lnSpc>
                  <a:spcPts val="4020"/>
                </a:lnSpc>
                <a:buFont typeface="Arial"/>
                <a:buChar char="•"/>
              </a:pPr>
              <a:r>
                <a:rPr lang="en-US" sz="2872">
                  <a:solidFill>
                    <a:srgbClr val="E3F9DE"/>
                  </a:solidFill>
                  <a:latin typeface="Bellota"/>
                  <a:ea typeface="Bellota"/>
                  <a:cs typeface="Bellota"/>
                  <a:sym typeface="Bellota"/>
                </a:rPr>
                <a:t>Economic Benefits: Creates jobs and generates revenue from recycled materials.</a:t>
              </a:r>
            </a:p>
            <a:p>
              <a:pPr algn="ctr">
                <a:lnSpc>
                  <a:spcPts val="40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7" id="7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741348" y="2826743"/>
            <a:ext cx="7313625" cy="5222049"/>
          </a:xfrm>
          <a:custGeom>
            <a:avLst/>
            <a:gdLst/>
            <a:ahLst/>
            <a:cxnLst/>
            <a:rect r="r" b="b" t="t" l="l"/>
            <a:pathLst>
              <a:path h="5222049" w="7313625">
                <a:moveTo>
                  <a:pt x="0" y="0"/>
                </a:moveTo>
                <a:lnTo>
                  <a:pt x="7313625" y="0"/>
                </a:lnTo>
                <a:lnTo>
                  <a:pt x="7313625" y="5222049"/>
                </a:lnTo>
                <a:lnTo>
                  <a:pt x="0" y="522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037" t="0" r="-7465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274483">
                <a:alpha val="100000"/>
              </a:srgbClr>
            </a:gs>
            <a:gs pos="100000">
              <a:srgbClr val="81BE8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155738" y="5576910"/>
            <a:ext cx="15942562" cy="41152"/>
          </a:xfrm>
          <a:prstGeom prst="rect">
            <a:avLst/>
          </a:prstGeom>
          <a:solidFill>
            <a:srgbClr val="E3F9DE"/>
          </a:solid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090694" y="5401212"/>
            <a:ext cx="351397" cy="351397"/>
            <a:chOff x="6705600" y="1371600"/>
            <a:chExt cx="10972800" cy="1097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329023" y="5442364"/>
            <a:ext cx="351397" cy="351397"/>
            <a:chOff x="6705600" y="1371600"/>
            <a:chExt cx="10972800" cy="1097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5290996" y="5401212"/>
            <a:ext cx="351397" cy="351397"/>
            <a:chOff x="6705600" y="1371600"/>
            <a:chExt cx="10972800" cy="1097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392498" y="5442364"/>
            <a:ext cx="351397" cy="351397"/>
            <a:chOff x="6705600" y="1371600"/>
            <a:chExt cx="10972800" cy="1097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668575" y="6231911"/>
            <a:ext cx="3799243" cy="2755614"/>
            <a:chOff x="0" y="0"/>
            <a:chExt cx="5065658" cy="367415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5065658" cy="637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US" b="true" sz="3199">
                  <a:solidFill>
                    <a:srgbClr val="E3F9DE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STEP-2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64449"/>
              <a:ext cx="5065658" cy="28097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true">
                  <a:solidFill>
                    <a:srgbClr val="E3F9DE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 Sorting components into reusable parts and recyclable metals.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106368" y="6024381"/>
            <a:ext cx="4435647" cy="3260912"/>
            <a:chOff x="0" y="0"/>
            <a:chExt cx="5914196" cy="434788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5914196" cy="637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US" b="true" sz="3199">
                  <a:solidFill>
                    <a:srgbClr val="E3F9DE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STEP-4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864449"/>
              <a:ext cx="5914196" cy="34834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true">
                  <a:solidFill>
                    <a:srgbClr val="E3F9DE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 •Ensuring compliance with safety and environmental regulations to prevent pollution.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44000" y="2169124"/>
            <a:ext cx="4533114" cy="3124974"/>
            <a:chOff x="0" y="0"/>
            <a:chExt cx="6044152" cy="416663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0"/>
              <a:ext cx="6044152" cy="609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52"/>
                </a:lnSpc>
              </a:pPr>
              <a:r>
                <a:rPr lang="en-US" b="true" sz="3043">
                  <a:solidFill>
                    <a:srgbClr val="E3F9DE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STEP-3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840538"/>
              <a:ext cx="6044152" cy="3326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4"/>
                </a:lnSpc>
              </a:pPr>
              <a:r>
                <a:rPr lang="en-US" sz="2853" b="true">
                  <a:solidFill>
                    <a:srgbClr val="E3F9DE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Collaboration with recycling companies </a:t>
              </a:r>
              <a:r>
                <a:rPr lang="en-US" sz="2853">
                  <a:solidFill>
                    <a:srgbClr val="E3F9DE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</a:t>
              </a:r>
              <a:r>
                <a:rPr lang="en-US" sz="2853" b="true">
                  <a:solidFill>
                    <a:srgbClr val="E3F9DE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nd industries to refine and process materials.</a:t>
              </a:r>
            </a:p>
            <a:p>
              <a:pPr algn="ctr">
                <a:lnSpc>
                  <a:spcPts val="39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750026" y="2169124"/>
            <a:ext cx="3799243" cy="2770419"/>
            <a:chOff x="0" y="0"/>
            <a:chExt cx="5065658" cy="3693892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9525"/>
              <a:ext cx="5065658" cy="657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US" b="true" sz="3199">
                  <a:solidFill>
                    <a:srgbClr val="E3F9DE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STEP-1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883892"/>
              <a:ext cx="5065658" cy="28100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true">
                  <a:solidFill>
                    <a:srgbClr val="E3F9DE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 Collection and segregation of e-waste from various sources.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4153699" y="807071"/>
            <a:ext cx="11499050" cy="771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9"/>
              </a:lnSpc>
              <a:spcBef>
                <a:spcPct val="0"/>
              </a:spcBef>
            </a:pPr>
            <a:r>
              <a:rPr lang="en-US" b="true" sz="5099">
                <a:solidFill>
                  <a:srgbClr val="E3F9DE"/>
                </a:solidFill>
                <a:latin typeface="Bellota Bold"/>
                <a:ea typeface="Bellota Bold"/>
                <a:cs typeface="Bellota Bold"/>
                <a:sym typeface="Bellota Bold"/>
              </a:rPr>
              <a:t>E-WASTE MANAGEMENT PROCESS</a:t>
            </a:r>
          </a:p>
        </p:txBody>
      </p:sp>
      <p:sp>
        <p:nvSpPr>
          <p:cNvPr name="AutoShape 24" id="24"/>
          <p:cNvSpPr/>
          <p:nvPr/>
        </p:nvSpPr>
        <p:spPr>
          <a:xfrm rot="0">
            <a:off x="-6585970" y="0"/>
            <a:ext cx="8741708" cy="10287000"/>
          </a:xfrm>
          <a:prstGeom prst="rect">
            <a:avLst/>
          </a:prstGeom>
          <a:gradFill rotWithShape="true">
            <a:gsLst>
              <a:gs pos="0">
                <a:srgbClr val="274483">
                  <a:alpha val="75000"/>
                </a:srgbClr>
              </a:gs>
              <a:gs pos="100000">
                <a:srgbClr val="81BE87">
                  <a:alpha val="75000"/>
                </a:srgbClr>
              </a:gs>
            </a:gsLst>
            <a:lin ang="2700000"/>
          </a:grad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4483">
                <a:alpha val="100000"/>
              </a:srgbClr>
            </a:gs>
            <a:gs pos="100000">
              <a:srgbClr val="81BE8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933700" cy="10287000"/>
            <a:chOff x="0" y="0"/>
            <a:chExt cx="39116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5097" t="0" r="15097" b="0"/>
            <a:stretch>
              <a:fillRect/>
            </a:stretch>
          </p:blipFill>
          <p:spPr>
            <a:xfrm flipH="false" flipV="false">
              <a:off x="0" y="0"/>
              <a:ext cx="3911600" cy="4487333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7478" t="0" r="17478" b="0"/>
            <a:stretch>
              <a:fillRect/>
            </a:stretch>
          </p:blipFill>
          <p:spPr>
            <a:xfrm flipH="false" flipV="false">
              <a:off x="0" y="4614333"/>
              <a:ext cx="3911600" cy="4487333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20731" t="0" r="20731" b="0"/>
            <a:stretch>
              <a:fillRect/>
            </a:stretch>
          </p:blipFill>
          <p:spPr>
            <a:xfrm flipH="false" flipV="false">
              <a:off x="0" y="9228667"/>
              <a:ext cx="3911600" cy="4487333"/>
            </a:xfrm>
            <a:prstGeom prst="rect">
              <a:avLst/>
            </a:prstGeom>
          </p:spPr>
        </p:pic>
      </p:grpSp>
      <p:sp>
        <p:nvSpPr>
          <p:cNvPr name="AutoShape 6" id="6"/>
          <p:cNvSpPr/>
          <p:nvPr/>
        </p:nvSpPr>
        <p:spPr>
          <a:xfrm rot="0">
            <a:off x="10420272" y="0"/>
            <a:ext cx="7867728" cy="10287000"/>
          </a:xfrm>
          <a:prstGeom prst="rect">
            <a:avLst/>
          </a:prstGeom>
          <a:solidFill>
            <a:srgbClr val="FFFFFF">
              <a:alpha val="4706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11849806" y="475466"/>
            <a:ext cx="35651" cy="114212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10835446" y="2726527"/>
            <a:ext cx="7020605" cy="500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b="true">
                <a:solidFill>
                  <a:srgbClr val="FFFFFF"/>
                </a:solidFill>
                <a:latin typeface="Bellota Bold"/>
                <a:ea typeface="Bellota Bold"/>
                <a:cs typeface="Bellota Bold"/>
                <a:sym typeface="Bellota Bold"/>
              </a:rPr>
              <a:t>Metal Extraction Process from E- Waste</a:t>
            </a:r>
          </a:p>
          <a:p>
            <a:pPr algn="ctr">
              <a:lnSpc>
                <a:spcPts val="7840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3566028" y="267066"/>
            <a:ext cx="5577972" cy="1985340"/>
            <a:chOff x="0" y="0"/>
            <a:chExt cx="7437296" cy="264712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7437296" cy="550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09"/>
                </a:lnSpc>
              </a:pPr>
              <a:r>
                <a:rPr lang="en-US" sz="2757" b="true">
                  <a:solidFill>
                    <a:srgbClr val="E3F9DE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STEP 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58132"/>
              <a:ext cx="7437296" cy="1788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19"/>
                </a:lnSpc>
                <a:spcBef>
                  <a:spcPct val="0"/>
                </a:spcBef>
              </a:pPr>
              <a:r>
                <a:rPr lang="en-US" sz="2585" b="true">
                  <a:solidFill>
                    <a:srgbClr val="E3F9DE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Collection: Devices gathered from consumers, industries, and disposal centers.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566028" y="4112773"/>
            <a:ext cx="5577972" cy="1633604"/>
            <a:chOff x="0" y="0"/>
            <a:chExt cx="7437296" cy="217813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7437296" cy="587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32"/>
                </a:lnSpc>
              </a:pPr>
              <a:r>
                <a:rPr lang="en-US" sz="2943" b="true">
                  <a:solidFill>
                    <a:srgbClr val="E3F9DE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STEP 3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19798"/>
              <a:ext cx="7437296" cy="1258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3"/>
                </a:lnSpc>
                <a:spcBef>
                  <a:spcPct val="0"/>
                </a:spcBef>
              </a:pPr>
              <a:r>
                <a:rPr lang="en-US" sz="2759" b="true">
                  <a:solidFill>
                    <a:srgbClr val="E3F9DE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Shredding: Devices broken into smaller pieces.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566028" y="7814585"/>
            <a:ext cx="5577972" cy="2119100"/>
            <a:chOff x="0" y="0"/>
            <a:chExt cx="7437296" cy="282546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7437296" cy="587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32"/>
                </a:lnSpc>
              </a:pPr>
              <a:r>
                <a:rPr lang="en-US" sz="2943" b="true">
                  <a:solidFill>
                    <a:srgbClr val="E3F9DE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STEP 5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19798"/>
              <a:ext cx="7437296" cy="1905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3"/>
                </a:lnSpc>
                <a:spcBef>
                  <a:spcPct val="0"/>
                </a:spcBef>
              </a:pPr>
              <a:r>
                <a:rPr lang="en-US" sz="2759" b="true">
                  <a:solidFill>
                    <a:srgbClr val="E3F9DE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Chemical Extraction: Eco-friendly recovery of non-ferrous metals.{eg.gold,cooper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566028" y="2410949"/>
            <a:ext cx="5806670" cy="1647836"/>
            <a:chOff x="0" y="0"/>
            <a:chExt cx="7742227" cy="2197115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9525"/>
              <a:ext cx="7742227" cy="6064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32"/>
                </a:lnSpc>
              </a:pPr>
              <a:r>
                <a:rPr lang="en-US" sz="2943" b="true">
                  <a:solidFill>
                    <a:srgbClr val="E3F9DE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STEP 2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938774"/>
              <a:ext cx="7742227" cy="1258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3"/>
                </a:lnSpc>
                <a:spcBef>
                  <a:spcPct val="0"/>
                </a:spcBef>
              </a:pPr>
              <a:r>
                <a:rPr lang="en-US" sz="2759" b="true">
                  <a:solidFill>
                    <a:srgbClr val="E3F9DE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Disassembly: Components separated manually or mechanically.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566028" y="5963679"/>
            <a:ext cx="6108411" cy="1633604"/>
            <a:chOff x="0" y="0"/>
            <a:chExt cx="8144548" cy="2178139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9525"/>
              <a:ext cx="8144548" cy="587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32"/>
                </a:lnSpc>
              </a:pPr>
              <a:r>
                <a:rPr lang="en-US" sz="2943" b="true">
                  <a:solidFill>
                    <a:srgbClr val="E3F9DE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STEP 4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919798"/>
              <a:ext cx="8144548" cy="1258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3"/>
                </a:lnSpc>
                <a:spcBef>
                  <a:spcPct val="0"/>
                </a:spcBef>
              </a:pPr>
              <a:r>
                <a:rPr lang="en-US" sz="2759" b="true">
                  <a:solidFill>
                    <a:srgbClr val="E3F9DE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Magnetic Separation: Ferrous metals (e.g., iron, steel) removed with magnets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274483">
                <a:alpha val="100000"/>
              </a:srgbClr>
            </a:gs>
            <a:gs pos="100000">
              <a:srgbClr val="81BE8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10619869" y="652308"/>
            <a:ext cx="35651" cy="114212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624154" y="2939903"/>
            <a:ext cx="5133498" cy="3086100"/>
            <a:chOff x="0" y="0"/>
            <a:chExt cx="135203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52032" cy="812800"/>
            </a:xfrm>
            <a:custGeom>
              <a:avLst/>
              <a:gdLst/>
              <a:ahLst/>
              <a:cxnLst/>
              <a:rect r="r" b="b" t="t" l="l"/>
              <a:pathLst>
                <a:path h="812800" w="1352032">
                  <a:moveTo>
                    <a:pt x="0" y="0"/>
                  </a:moveTo>
                  <a:lnTo>
                    <a:pt x="1352032" y="0"/>
                  </a:lnTo>
                  <a:lnTo>
                    <a:pt x="135203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3F9D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52033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055963"/>
            <a:ext cx="4728952" cy="3402045"/>
            <a:chOff x="0" y="0"/>
            <a:chExt cx="6305269" cy="453606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6305269" cy="657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 b="true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STEP-01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14828"/>
              <a:ext cx="6305269" cy="3521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true">
                  <a:solidFill>
                    <a:srgbClr val="171717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 Inspection and testing of components to determine their functionality and usability.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24154" y="1091243"/>
            <a:ext cx="12545071" cy="1052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9"/>
              </a:lnSpc>
              <a:spcBef>
                <a:spcPct val="0"/>
              </a:spcBef>
            </a:pPr>
            <a:r>
              <a:rPr lang="en-US" sz="6199">
                <a:solidFill>
                  <a:srgbClr val="E3F9DE"/>
                </a:solidFill>
                <a:latin typeface="Bellota"/>
                <a:ea typeface="Bellota"/>
                <a:cs typeface="Bellota"/>
                <a:sym typeface="Bellota"/>
              </a:rPr>
              <a:t>Parts Reuse Process from E-Waste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230119" y="2939903"/>
            <a:ext cx="5133498" cy="3086100"/>
            <a:chOff x="0" y="0"/>
            <a:chExt cx="1352033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52032" cy="812800"/>
            </a:xfrm>
            <a:custGeom>
              <a:avLst/>
              <a:gdLst/>
              <a:ahLst/>
              <a:cxnLst/>
              <a:rect r="r" b="b" t="t" l="l"/>
              <a:pathLst>
                <a:path h="812800" w="1352032">
                  <a:moveTo>
                    <a:pt x="0" y="0"/>
                  </a:moveTo>
                  <a:lnTo>
                    <a:pt x="1352032" y="0"/>
                  </a:lnTo>
                  <a:lnTo>
                    <a:pt x="135203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3F9D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352033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448167" y="3055963"/>
            <a:ext cx="4915451" cy="3402045"/>
            <a:chOff x="0" y="0"/>
            <a:chExt cx="6553934" cy="453606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6553934" cy="657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 b="true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STEP-02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14828"/>
              <a:ext cx="6553934" cy="3521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true">
                  <a:solidFill>
                    <a:srgbClr val="171717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Identification of working parts suchas microchips, screens, capacitors, and batteries.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905892" y="6352234"/>
            <a:ext cx="5133498" cy="3086100"/>
            <a:chOff x="0" y="0"/>
            <a:chExt cx="1352033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52032" cy="812800"/>
            </a:xfrm>
            <a:custGeom>
              <a:avLst/>
              <a:gdLst/>
              <a:ahLst/>
              <a:cxnLst/>
              <a:rect r="r" b="b" t="t" l="l"/>
              <a:pathLst>
                <a:path h="812800" w="1352032">
                  <a:moveTo>
                    <a:pt x="0" y="0"/>
                  </a:moveTo>
                  <a:lnTo>
                    <a:pt x="1352032" y="0"/>
                  </a:lnTo>
                  <a:lnTo>
                    <a:pt x="135203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3F9D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352033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447014" y="6352234"/>
            <a:ext cx="5133498" cy="3086100"/>
            <a:chOff x="0" y="0"/>
            <a:chExt cx="1352033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52032" cy="812800"/>
            </a:xfrm>
            <a:custGeom>
              <a:avLst/>
              <a:gdLst/>
              <a:ahLst/>
              <a:cxnLst/>
              <a:rect r="r" b="b" t="t" l="l"/>
              <a:pathLst>
                <a:path h="812800" w="1352032">
                  <a:moveTo>
                    <a:pt x="0" y="0"/>
                  </a:moveTo>
                  <a:lnTo>
                    <a:pt x="1352032" y="0"/>
                  </a:lnTo>
                  <a:lnTo>
                    <a:pt x="135203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3F9D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352033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836085" y="2939903"/>
            <a:ext cx="4889088" cy="3086100"/>
            <a:chOff x="0" y="0"/>
            <a:chExt cx="1287661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87661" cy="812800"/>
            </a:xfrm>
            <a:custGeom>
              <a:avLst/>
              <a:gdLst/>
              <a:ahLst/>
              <a:cxnLst/>
              <a:rect r="r" b="b" t="t" l="l"/>
              <a:pathLst>
                <a:path h="812800" w="1287661">
                  <a:moveTo>
                    <a:pt x="0" y="0"/>
                  </a:moveTo>
                  <a:lnTo>
                    <a:pt x="1287661" y="0"/>
                  </a:lnTo>
                  <a:lnTo>
                    <a:pt x="128766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3F9D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287661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080495" y="3055963"/>
            <a:ext cx="4644678" cy="3402045"/>
            <a:chOff x="0" y="0"/>
            <a:chExt cx="6192904" cy="4536060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9525"/>
              <a:ext cx="6192904" cy="657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 b="true">
                  <a:solidFill>
                    <a:srgbClr val="171717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STEP-03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014828"/>
              <a:ext cx="6192904" cy="3521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true">
                  <a:solidFill>
                    <a:srgbClr val="171717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Refurbishment of reusable components by cleaning, repairing, or upgrading them if needed.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723727" y="6468293"/>
            <a:ext cx="4551964" cy="2868622"/>
            <a:chOff x="0" y="0"/>
            <a:chExt cx="6069285" cy="3824829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9525"/>
              <a:ext cx="6069285" cy="657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 b="true">
                  <a:solidFill>
                    <a:srgbClr val="171717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STEP-04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1014828"/>
              <a:ext cx="6069285" cy="28100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17171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Repurposing components in devices or selling as replacement parts.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099905" y="6468293"/>
            <a:ext cx="4745474" cy="3402045"/>
            <a:chOff x="0" y="0"/>
            <a:chExt cx="6327299" cy="4536060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-9525"/>
              <a:ext cx="6327299" cy="657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 b="true">
                  <a:solidFill>
                    <a:srgbClr val="171717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STEP-05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1014828"/>
              <a:ext cx="6327299" cy="3521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true">
                  <a:solidFill>
                    <a:srgbClr val="171717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Resale: Refurbished parts and devices are sold to consumers, businesses, and manufacturers.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4483">
                <a:alpha val="100000"/>
              </a:srgbClr>
            </a:gs>
            <a:gs pos="100000">
              <a:srgbClr val="81BE8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3633" y="2532822"/>
            <a:ext cx="4282419" cy="3086100"/>
            <a:chOff x="0" y="0"/>
            <a:chExt cx="112788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7880" cy="812800"/>
            </a:xfrm>
            <a:custGeom>
              <a:avLst/>
              <a:gdLst/>
              <a:ahLst/>
              <a:cxnLst/>
              <a:rect r="r" b="b" t="t" l="l"/>
              <a:pathLst>
                <a:path h="812800" w="1127880">
                  <a:moveTo>
                    <a:pt x="0" y="0"/>
                  </a:moveTo>
                  <a:lnTo>
                    <a:pt x="1127880" y="0"/>
                  </a:lnTo>
                  <a:lnTo>
                    <a:pt x="112788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E2CA">
                <a:alpha val="2862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788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11119" y="2532822"/>
            <a:ext cx="4282419" cy="3086100"/>
            <a:chOff x="0" y="0"/>
            <a:chExt cx="112788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7880" cy="812800"/>
            </a:xfrm>
            <a:custGeom>
              <a:avLst/>
              <a:gdLst/>
              <a:ahLst/>
              <a:cxnLst/>
              <a:rect r="r" b="b" t="t" l="l"/>
              <a:pathLst>
                <a:path h="812800" w="1127880">
                  <a:moveTo>
                    <a:pt x="0" y="0"/>
                  </a:moveTo>
                  <a:lnTo>
                    <a:pt x="1127880" y="0"/>
                  </a:lnTo>
                  <a:lnTo>
                    <a:pt x="112788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E2CA">
                <a:alpha val="27843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2788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61738" y="6570358"/>
            <a:ext cx="4282419" cy="3086100"/>
            <a:chOff x="0" y="0"/>
            <a:chExt cx="112788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7880" cy="812800"/>
            </a:xfrm>
            <a:custGeom>
              <a:avLst/>
              <a:gdLst/>
              <a:ahLst/>
              <a:cxnLst/>
              <a:rect r="r" b="b" t="t" l="l"/>
              <a:pathLst>
                <a:path h="812800" w="1127880">
                  <a:moveTo>
                    <a:pt x="0" y="0"/>
                  </a:moveTo>
                  <a:lnTo>
                    <a:pt x="1127880" y="0"/>
                  </a:lnTo>
                  <a:lnTo>
                    <a:pt x="112788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E2CA">
                <a:alpha val="2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12788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311119" y="6570358"/>
            <a:ext cx="4282419" cy="3086100"/>
            <a:chOff x="0" y="0"/>
            <a:chExt cx="112788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27880" cy="812800"/>
            </a:xfrm>
            <a:custGeom>
              <a:avLst/>
              <a:gdLst/>
              <a:ahLst/>
              <a:cxnLst/>
              <a:rect r="r" b="b" t="t" l="l"/>
              <a:pathLst>
                <a:path h="812800" w="1127880">
                  <a:moveTo>
                    <a:pt x="0" y="0"/>
                  </a:moveTo>
                  <a:lnTo>
                    <a:pt x="1127880" y="0"/>
                  </a:lnTo>
                  <a:lnTo>
                    <a:pt x="112788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E2CA">
                <a:alpha val="2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12788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604845" y="2830332"/>
            <a:ext cx="839688" cy="832054"/>
          </a:xfrm>
          <a:custGeom>
            <a:avLst/>
            <a:gdLst/>
            <a:ahLst/>
            <a:cxnLst/>
            <a:rect r="r" b="b" t="t" l="l"/>
            <a:pathLst>
              <a:path h="832054" w="839688">
                <a:moveTo>
                  <a:pt x="0" y="0"/>
                </a:moveTo>
                <a:lnTo>
                  <a:pt x="839688" y="0"/>
                </a:lnTo>
                <a:lnTo>
                  <a:pt x="839688" y="832054"/>
                </a:lnTo>
                <a:lnTo>
                  <a:pt x="0" y="832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342814" y="2722981"/>
            <a:ext cx="1135496" cy="986608"/>
          </a:xfrm>
          <a:custGeom>
            <a:avLst/>
            <a:gdLst/>
            <a:ahLst/>
            <a:cxnLst/>
            <a:rect r="r" b="b" t="t" l="l"/>
            <a:pathLst>
              <a:path h="986608" w="1135496">
                <a:moveTo>
                  <a:pt x="0" y="0"/>
                </a:moveTo>
                <a:lnTo>
                  <a:pt x="1135496" y="0"/>
                </a:lnTo>
                <a:lnTo>
                  <a:pt x="1135496" y="986609"/>
                </a:lnTo>
                <a:lnTo>
                  <a:pt x="0" y="986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446648" y="6838956"/>
            <a:ext cx="997884" cy="997884"/>
          </a:xfrm>
          <a:custGeom>
            <a:avLst/>
            <a:gdLst/>
            <a:ahLst/>
            <a:cxnLst/>
            <a:rect r="r" b="b" t="t" l="l"/>
            <a:pathLst>
              <a:path h="997884" w="997884">
                <a:moveTo>
                  <a:pt x="0" y="0"/>
                </a:moveTo>
                <a:lnTo>
                  <a:pt x="997885" y="0"/>
                </a:lnTo>
                <a:lnTo>
                  <a:pt x="997885" y="997884"/>
                </a:lnTo>
                <a:lnTo>
                  <a:pt x="0" y="9978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167584" y="6741818"/>
            <a:ext cx="1114688" cy="1133100"/>
          </a:xfrm>
          <a:custGeom>
            <a:avLst/>
            <a:gdLst/>
            <a:ahLst/>
            <a:cxnLst/>
            <a:rect r="r" b="b" t="t" l="l"/>
            <a:pathLst>
              <a:path h="1133100" w="1114688">
                <a:moveTo>
                  <a:pt x="0" y="0"/>
                </a:moveTo>
                <a:lnTo>
                  <a:pt x="1114688" y="0"/>
                </a:lnTo>
                <a:lnTo>
                  <a:pt x="1114688" y="1133101"/>
                </a:lnTo>
                <a:lnTo>
                  <a:pt x="0" y="11331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787580" y="3090271"/>
            <a:ext cx="8500420" cy="4298879"/>
            <a:chOff x="0" y="0"/>
            <a:chExt cx="1607196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07196" cy="812800"/>
            </a:xfrm>
            <a:custGeom>
              <a:avLst/>
              <a:gdLst/>
              <a:ahLst/>
              <a:cxnLst/>
              <a:rect r="r" b="b" t="t" l="l"/>
              <a:pathLst>
                <a:path h="812800" w="1607196">
                  <a:moveTo>
                    <a:pt x="20948" y="0"/>
                  </a:moveTo>
                  <a:lnTo>
                    <a:pt x="1586249" y="0"/>
                  </a:lnTo>
                  <a:cubicBezTo>
                    <a:pt x="1591804" y="0"/>
                    <a:pt x="1597132" y="2207"/>
                    <a:pt x="1601061" y="6135"/>
                  </a:cubicBezTo>
                  <a:cubicBezTo>
                    <a:pt x="1604989" y="10064"/>
                    <a:pt x="1607196" y="15392"/>
                    <a:pt x="1607196" y="20948"/>
                  </a:cubicBezTo>
                  <a:lnTo>
                    <a:pt x="1607196" y="791852"/>
                  </a:lnTo>
                  <a:cubicBezTo>
                    <a:pt x="1607196" y="797408"/>
                    <a:pt x="1604989" y="802736"/>
                    <a:pt x="1601061" y="806665"/>
                  </a:cubicBezTo>
                  <a:cubicBezTo>
                    <a:pt x="1597132" y="810593"/>
                    <a:pt x="1591804" y="812800"/>
                    <a:pt x="1586249" y="812800"/>
                  </a:cubicBezTo>
                  <a:lnTo>
                    <a:pt x="20948" y="812800"/>
                  </a:lnTo>
                  <a:cubicBezTo>
                    <a:pt x="15392" y="812800"/>
                    <a:pt x="10064" y="810593"/>
                    <a:pt x="6135" y="806665"/>
                  </a:cubicBezTo>
                  <a:cubicBezTo>
                    <a:pt x="2207" y="802736"/>
                    <a:pt x="0" y="797408"/>
                    <a:pt x="0" y="791852"/>
                  </a:cubicBezTo>
                  <a:lnTo>
                    <a:pt x="0" y="20948"/>
                  </a:lnTo>
                  <a:cubicBezTo>
                    <a:pt x="0" y="15392"/>
                    <a:pt x="2207" y="10064"/>
                    <a:pt x="6135" y="6135"/>
                  </a:cubicBezTo>
                  <a:cubicBezTo>
                    <a:pt x="10064" y="2207"/>
                    <a:pt x="15392" y="0"/>
                    <a:pt x="20948" y="0"/>
                  </a:cubicBezTo>
                  <a:close/>
                </a:path>
              </a:pathLst>
            </a:custGeom>
            <a:blipFill>
              <a:blip r:embed="rId9"/>
              <a:stretch>
                <a:fillRect l="-438" t="0" r="-438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261738" y="1123047"/>
            <a:ext cx="10568039" cy="12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b="true" sz="4299">
                <a:solidFill>
                  <a:srgbClr val="E3F9DE"/>
                </a:solidFill>
                <a:latin typeface="Bellota Bold"/>
                <a:ea typeface="Bellota Bold"/>
                <a:cs typeface="Bellota Bold"/>
                <a:sym typeface="Bellota Bold"/>
              </a:rPr>
              <a:t> ECONOMIC IMPACT OF E-WASTE RECYCLING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6103" y="3080746"/>
            <a:ext cx="2827155" cy="47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E3F9DE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JOB CREATION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696236" y="2719400"/>
            <a:ext cx="2646579" cy="942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  <a:r>
              <a:rPr lang="en-US" b="true" sz="3100">
                <a:solidFill>
                  <a:srgbClr val="E3F9DE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REVENUE GENERATION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545757" y="6893855"/>
            <a:ext cx="2621827" cy="981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E3F9DE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MARKET GROWTH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96103" y="6893855"/>
            <a:ext cx="2429642" cy="942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  <a:r>
              <a:rPr lang="en-US" b="true" sz="3100">
                <a:solidFill>
                  <a:srgbClr val="E3F9DE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COST SAVINGS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03633" y="4014048"/>
            <a:ext cx="4316910" cy="1171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E3F9DE"/>
                </a:solidFill>
                <a:latin typeface="Bellota Bold"/>
                <a:ea typeface="Bellota Bold"/>
                <a:cs typeface="Bellota Bold"/>
                <a:sym typeface="Bellota Bold"/>
              </a:rPr>
              <a:t>RECYCLING AND REFURBISHMENT CREATE EMPLOYMENT.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470670" y="4014048"/>
            <a:ext cx="4316910" cy="122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E3F9DE"/>
                </a:solidFill>
                <a:latin typeface="Bellota Bold"/>
                <a:ea typeface="Bellota Bold"/>
                <a:cs typeface="Bellota Bold"/>
                <a:sym typeface="Bellota Bold"/>
              </a:rPr>
              <a:t>EXTRACTED METALS &amp; REFURBISHED PARTS GENERATE PROFITS.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03633" y="8113408"/>
            <a:ext cx="4316910" cy="1171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E3F9DE"/>
                </a:solidFill>
                <a:latin typeface="Bellota Bold"/>
                <a:ea typeface="Bellota Bold"/>
                <a:cs typeface="Bellota Bold"/>
                <a:sym typeface="Bellota Bold"/>
              </a:rPr>
              <a:t>REDUCES RAW MATERIAL COSTS FOR MANUFACTURERS.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311119" y="8294353"/>
            <a:ext cx="4316910" cy="82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b="true" sz="2800">
                <a:solidFill>
                  <a:srgbClr val="E3F9DE"/>
                </a:solidFill>
                <a:latin typeface="Bellota Bold"/>
                <a:ea typeface="Bellota Bold"/>
                <a:cs typeface="Bellota Bold"/>
                <a:sym typeface="Bellota Bold"/>
              </a:rPr>
              <a:t>E-WASTE RECYCLING IS A BOOMING INDUSTRY.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4483">
                <a:alpha val="100000"/>
              </a:srgbClr>
            </a:gs>
            <a:gs pos="100000">
              <a:srgbClr val="81BE8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43300" y="2109993"/>
            <a:ext cx="3033507" cy="303350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583" t="0" r="-158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643300" y="5925063"/>
            <a:ext cx="3033507" cy="303350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38988" t="0" r="-38988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44000" y="5925063"/>
            <a:ext cx="4148618" cy="3033507"/>
            <a:chOff x="0" y="0"/>
            <a:chExt cx="1111584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1584" cy="812800"/>
            </a:xfrm>
            <a:custGeom>
              <a:avLst/>
              <a:gdLst/>
              <a:ahLst/>
              <a:cxnLst/>
              <a:rect r="r" b="b" t="t" l="l"/>
              <a:pathLst>
                <a:path h="812800" w="1111584">
                  <a:moveTo>
                    <a:pt x="0" y="0"/>
                  </a:moveTo>
                  <a:lnTo>
                    <a:pt x="1111584" y="0"/>
                  </a:lnTo>
                  <a:lnTo>
                    <a:pt x="111158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-18379" r="0" b="-18379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082197" y="2109993"/>
            <a:ext cx="4210422" cy="2804638"/>
          </a:xfrm>
          <a:custGeom>
            <a:avLst/>
            <a:gdLst/>
            <a:ahLst/>
            <a:cxnLst/>
            <a:rect r="r" b="b" t="t" l="l"/>
            <a:pathLst>
              <a:path h="2804638" w="4210422">
                <a:moveTo>
                  <a:pt x="0" y="0"/>
                </a:moveTo>
                <a:lnTo>
                  <a:pt x="4210421" y="0"/>
                </a:lnTo>
                <a:lnTo>
                  <a:pt x="4210421" y="2804638"/>
                </a:lnTo>
                <a:lnTo>
                  <a:pt x="0" y="2804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03" t="0" r="-22174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41144" y="681206"/>
            <a:ext cx="14205712" cy="647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b="true" sz="4299">
                <a:solidFill>
                  <a:srgbClr val="FDFDFD"/>
                </a:solidFill>
                <a:latin typeface="Bellota Bold"/>
                <a:ea typeface="Bellota Bold"/>
                <a:cs typeface="Bellota Bold"/>
                <a:sym typeface="Bellota Bold"/>
              </a:rPr>
              <a:t>SUC</a:t>
            </a:r>
            <a:r>
              <a:rPr lang="en-US" b="true" sz="4299">
                <a:solidFill>
                  <a:srgbClr val="FFFFFF"/>
                </a:solidFill>
                <a:latin typeface="Bellota Bold"/>
                <a:ea typeface="Bellota Bold"/>
                <a:cs typeface="Bellota Bold"/>
                <a:sym typeface="Bellota Bold"/>
              </a:rPr>
              <a:t>CESSFUL CASE STUDIES IN E-WASTE RECYCLING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46319" y="2712325"/>
            <a:ext cx="5596257" cy="137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FDFDFD"/>
                </a:solidFill>
                <a:latin typeface="Bellota Bold"/>
                <a:ea typeface="Bellota Bold"/>
                <a:cs typeface="Bellota Bold"/>
                <a:sym typeface="Bellota Bold"/>
              </a:rPr>
              <a:t>SWEDEN &amp; CIRCULAR ECONOMY – 99% OF WASTE IS RECYCLED OR REUSED.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6713162"/>
            <a:ext cx="5549937" cy="1828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FDFDFD"/>
                </a:solidFill>
                <a:latin typeface="Bellota Bold"/>
                <a:ea typeface="Bellota Bold"/>
                <a:cs typeface="Bellota Bold"/>
                <a:sym typeface="Bellota Bold"/>
              </a:rPr>
              <a:t>JAPAN’S E-WASTE POLICY – TOKYO 2020 OLYMPIC MEDALS MADE FROM RECYCLED ELECTRONICS.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31455" y="2474195"/>
            <a:ext cx="4745626" cy="183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DFDFD"/>
                </a:solidFill>
                <a:latin typeface="HK Grotesk"/>
                <a:ea typeface="HK Grotesk"/>
                <a:cs typeface="HK Grotesk"/>
                <a:sym typeface="HK Grotesk"/>
              </a:rPr>
              <a:t> DELL’S TAKEBACK PROGRAM – COLLECTS &amp; RECYCLES OLD DEVICES WORLDWIDE.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92618" y="6219825"/>
            <a:ext cx="4745626" cy="183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FDFDF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INDIA’S INITIATIVES – GROWING E-WASTE RECYCLING STARTUPS LIKE ATTERO RECYCLING.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4483">
                <a:alpha val="100000"/>
              </a:srgbClr>
            </a:gs>
            <a:gs pos="100000">
              <a:srgbClr val="81BE8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8533" y="4096521"/>
            <a:ext cx="5234487" cy="693767"/>
            <a:chOff x="0" y="0"/>
            <a:chExt cx="1378630" cy="182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8630" cy="182720"/>
            </a:xfrm>
            <a:custGeom>
              <a:avLst/>
              <a:gdLst/>
              <a:ahLst/>
              <a:cxnLst/>
              <a:rect r="r" b="b" t="t" l="l"/>
              <a:pathLst>
                <a:path h="182720" w="1378630">
                  <a:moveTo>
                    <a:pt x="0" y="0"/>
                  </a:moveTo>
                  <a:lnTo>
                    <a:pt x="1378630" y="0"/>
                  </a:lnTo>
                  <a:lnTo>
                    <a:pt x="1378630" y="182720"/>
                  </a:lnTo>
                  <a:lnTo>
                    <a:pt x="0" y="182720"/>
                  </a:lnTo>
                  <a:close/>
                </a:path>
              </a:pathLst>
            </a:custGeom>
            <a:solidFill>
              <a:srgbClr val="D3E8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78630" cy="220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88533" y="6530699"/>
            <a:ext cx="5234487" cy="693767"/>
            <a:chOff x="0" y="0"/>
            <a:chExt cx="1378630" cy="1827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8630" cy="182720"/>
            </a:xfrm>
            <a:custGeom>
              <a:avLst/>
              <a:gdLst/>
              <a:ahLst/>
              <a:cxnLst/>
              <a:rect r="r" b="b" t="t" l="l"/>
              <a:pathLst>
                <a:path h="182720" w="1378630">
                  <a:moveTo>
                    <a:pt x="0" y="0"/>
                  </a:moveTo>
                  <a:lnTo>
                    <a:pt x="1378630" y="0"/>
                  </a:lnTo>
                  <a:lnTo>
                    <a:pt x="1378630" y="182720"/>
                  </a:lnTo>
                  <a:lnTo>
                    <a:pt x="0" y="182720"/>
                  </a:lnTo>
                  <a:close/>
                </a:path>
              </a:pathLst>
            </a:custGeom>
            <a:solidFill>
              <a:srgbClr val="D3E8E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78630" cy="220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88533" y="5410200"/>
            <a:ext cx="5234487" cy="693767"/>
            <a:chOff x="0" y="0"/>
            <a:chExt cx="1378630" cy="1827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8630" cy="182720"/>
            </a:xfrm>
            <a:custGeom>
              <a:avLst/>
              <a:gdLst/>
              <a:ahLst/>
              <a:cxnLst/>
              <a:rect r="r" b="b" t="t" l="l"/>
              <a:pathLst>
                <a:path h="182720" w="1378630">
                  <a:moveTo>
                    <a:pt x="0" y="0"/>
                  </a:moveTo>
                  <a:lnTo>
                    <a:pt x="1378630" y="0"/>
                  </a:lnTo>
                  <a:lnTo>
                    <a:pt x="1378630" y="182720"/>
                  </a:lnTo>
                  <a:lnTo>
                    <a:pt x="0" y="182720"/>
                  </a:lnTo>
                  <a:close/>
                </a:path>
              </a:pathLst>
            </a:custGeom>
            <a:solidFill>
              <a:srgbClr val="D3E8E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78630" cy="220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88533" y="7844378"/>
            <a:ext cx="5234487" cy="693767"/>
            <a:chOff x="0" y="0"/>
            <a:chExt cx="1378630" cy="1827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78630" cy="182720"/>
            </a:xfrm>
            <a:custGeom>
              <a:avLst/>
              <a:gdLst/>
              <a:ahLst/>
              <a:cxnLst/>
              <a:rect r="r" b="b" t="t" l="l"/>
              <a:pathLst>
                <a:path h="182720" w="1378630">
                  <a:moveTo>
                    <a:pt x="0" y="0"/>
                  </a:moveTo>
                  <a:lnTo>
                    <a:pt x="1378630" y="0"/>
                  </a:lnTo>
                  <a:lnTo>
                    <a:pt x="1378630" y="182720"/>
                  </a:lnTo>
                  <a:lnTo>
                    <a:pt x="0" y="182720"/>
                  </a:lnTo>
                  <a:close/>
                </a:path>
              </a:pathLst>
            </a:custGeom>
            <a:solidFill>
              <a:srgbClr val="D3E8E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78630" cy="220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2443237">
            <a:off x="-2074981" y="-797937"/>
            <a:ext cx="7127029" cy="4114800"/>
          </a:xfrm>
          <a:custGeom>
            <a:avLst/>
            <a:gdLst/>
            <a:ahLst/>
            <a:cxnLst/>
            <a:rect r="r" b="b" t="t" l="l"/>
            <a:pathLst>
              <a:path h="4114800" w="7127029">
                <a:moveTo>
                  <a:pt x="0" y="0"/>
                </a:moveTo>
                <a:lnTo>
                  <a:pt x="7127029" y="0"/>
                </a:lnTo>
                <a:lnTo>
                  <a:pt x="71270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7600236">
            <a:off x="13481615" y="6819827"/>
            <a:ext cx="7127029" cy="4114800"/>
          </a:xfrm>
          <a:custGeom>
            <a:avLst/>
            <a:gdLst/>
            <a:ahLst/>
            <a:cxnLst/>
            <a:rect r="r" b="b" t="t" l="l"/>
            <a:pathLst>
              <a:path h="4114800" w="7127029">
                <a:moveTo>
                  <a:pt x="0" y="0"/>
                </a:moveTo>
                <a:lnTo>
                  <a:pt x="7127029" y="0"/>
                </a:lnTo>
                <a:lnTo>
                  <a:pt x="71270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82999" y="914400"/>
            <a:ext cx="14722003" cy="202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1"/>
              </a:lnSpc>
            </a:pPr>
            <a:r>
              <a:rPr lang="en-US" b="true" sz="5787">
                <a:solidFill>
                  <a:srgbClr val="FFFFFF"/>
                </a:solidFill>
                <a:latin typeface="Bellota Bold"/>
                <a:ea typeface="Bellota Bold"/>
                <a:cs typeface="Bellota Bold"/>
                <a:sym typeface="Bellota Bold"/>
              </a:rPr>
              <a:t>Technological Innovations in E-Waste Recycling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74907" y="4229977"/>
            <a:ext cx="5061739" cy="455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3"/>
              </a:lnSpc>
              <a:spcBef>
                <a:spcPct val="0"/>
              </a:spcBef>
            </a:pPr>
            <a:r>
              <a:rPr lang="en-US" b="true" sz="2695">
                <a:solidFill>
                  <a:srgbClr val="112542"/>
                </a:solidFill>
                <a:latin typeface="Bellota Bold"/>
                <a:ea typeface="Bellota Bold"/>
                <a:cs typeface="Bellota Bold"/>
                <a:sym typeface="Bellota Bold"/>
              </a:rPr>
              <a:t>AI-Powered Sorting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74907" y="6664155"/>
            <a:ext cx="5061739" cy="405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3"/>
              </a:lnSpc>
              <a:spcBef>
                <a:spcPct val="0"/>
              </a:spcBef>
            </a:pPr>
            <a:r>
              <a:rPr lang="en-US" b="true" sz="2395">
                <a:solidFill>
                  <a:srgbClr val="112542"/>
                </a:solidFill>
                <a:latin typeface="Bellota Bold"/>
                <a:ea typeface="Bellota Bold"/>
                <a:cs typeface="Bellota Bold"/>
                <a:sym typeface="Bellota Bold"/>
              </a:rPr>
              <a:t>Eco-Friendly Metal Extraction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74907" y="5543655"/>
            <a:ext cx="5061739" cy="43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3"/>
              </a:lnSpc>
              <a:spcBef>
                <a:spcPct val="0"/>
              </a:spcBef>
            </a:pPr>
            <a:r>
              <a:rPr lang="en-US" b="true" sz="2595">
                <a:solidFill>
                  <a:srgbClr val="112542"/>
                </a:solidFill>
                <a:latin typeface="Bellota Bold"/>
                <a:ea typeface="Bellota Bold"/>
                <a:cs typeface="Bellota Bold"/>
                <a:sym typeface="Bellota Bold"/>
              </a:rPr>
              <a:t>Robotic Disassembly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74907" y="7977833"/>
            <a:ext cx="5061739" cy="405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3"/>
              </a:lnSpc>
              <a:spcBef>
                <a:spcPct val="0"/>
              </a:spcBef>
            </a:pPr>
            <a:r>
              <a:rPr lang="en-US" b="true" sz="2395">
                <a:solidFill>
                  <a:srgbClr val="112542"/>
                </a:solidFill>
                <a:latin typeface="Bellota Bold"/>
                <a:ea typeface="Bellota Bold"/>
                <a:cs typeface="Bellota Bold"/>
                <a:sym typeface="Bellota Bold"/>
              </a:rPr>
              <a:t> Blockchain for E-Waste Tracking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73077" y="4059368"/>
            <a:ext cx="10186223" cy="53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5"/>
              </a:lnSpc>
            </a:pPr>
            <a:r>
              <a:rPr lang="en-US" sz="2793">
                <a:solidFill>
                  <a:srgbClr val="FFFFFF"/>
                </a:solidFill>
                <a:latin typeface="Bellota"/>
                <a:ea typeface="Bellota"/>
                <a:cs typeface="Bellota"/>
                <a:sym typeface="Bellota"/>
              </a:rPr>
              <a:t>Identifies and separates valuable materials efficiently.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73077" y="6493546"/>
            <a:ext cx="9859190" cy="51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8"/>
              </a:lnSpc>
            </a:pPr>
            <a:r>
              <a:rPr lang="en-US" sz="2693">
                <a:solidFill>
                  <a:srgbClr val="FFFFFF"/>
                </a:solidFill>
                <a:latin typeface="Bellota"/>
                <a:ea typeface="Bellota"/>
                <a:cs typeface="Bellota"/>
                <a:sym typeface="Bellota"/>
              </a:rPr>
              <a:t>Uses bioleaching &amp; hydrometallurgy to recover metals.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073077" y="5363521"/>
            <a:ext cx="9972052" cy="56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2"/>
              </a:lnSpc>
            </a:pPr>
            <a:r>
              <a:rPr lang="en-US" sz="2893">
                <a:solidFill>
                  <a:srgbClr val="FFFFFF"/>
                </a:solidFill>
                <a:latin typeface="Bellota"/>
                <a:ea typeface="Bellota"/>
                <a:cs typeface="Bellota"/>
                <a:sym typeface="Bellota"/>
              </a:rPr>
              <a:t>Automates dismantling of electronic devices.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073077" y="7788174"/>
            <a:ext cx="9972052" cy="58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993">
                <a:solidFill>
                  <a:srgbClr val="FFFFFF"/>
                </a:solidFill>
                <a:latin typeface="Bellota"/>
                <a:ea typeface="Bellota"/>
                <a:cs typeface="Bellota"/>
                <a:sym typeface="Bellota"/>
              </a:rPr>
              <a:t>Ensures transparent &amp; responsible recycling.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4483">
                <a:alpha val="100000"/>
              </a:srgbClr>
            </a:gs>
            <a:gs pos="100000">
              <a:srgbClr val="81BE8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77855" y="2480641"/>
            <a:ext cx="11301259" cy="5325718"/>
          </a:xfrm>
          <a:custGeom>
            <a:avLst/>
            <a:gdLst/>
            <a:ahLst/>
            <a:cxnLst/>
            <a:rect r="r" b="b" t="t" l="l"/>
            <a:pathLst>
              <a:path h="5325718" w="11301259">
                <a:moveTo>
                  <a:pt x="0" y="0"/>
                </a:moveTo>
                <a:lnTo>
                  <a:pt x="11301259" y="0"/>
                </a:lnTo>
                <a:lnTo>
                  <a:pt x="11301259" y="5325718"/>
                </a:lnTo>
                <a:lnTo>
                  <a:pt x="0" y="532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95428" y="85714"/>
            <a:ext cx="13097144" cy="1876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1"/>
              </a:lnSpc>
              <a:spcBef>
                <a:spcPct val="0"/>
              </a:spcBef>
            </a:pPr>
            <a:r>
              <a:rPr lang="en-US" sz="12251">
                <a:solidFill>
                  <a:srgbClr val="E3F9DE"/>
                </a:solidFill>
                <a:latin typeface="Bellota"/>
                <a:ea typeface="Bellota"/>
                <a:cs typeface="Bellota"/>
                <a:sym typeface="Bellota"/>
              </a:rPr>
              <a:t>WEBSITE DESIGN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274483">
                <a:alpha val="100000"/>
              </a:srgbClr>
            </a:gs>
            <a:gs pos="100000">
              <a:srgbClr val="81BE8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10373" y="1623877"/>
            <a:ext cx="15267253" cy="7039246"/>
          </a:xfrm>
          <a:prstGeom prst="rect">
            <a:avLst/>
          </a:prstGeom>
          <a:solidFill>
            <a:srgbClr val="FFFFFF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4" id="4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6525196" y="1936756"/>
            <a:ext cx="4203142" cy="116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>
                <a:solidFill>
                  <a:srgbClr val="FFFFFF"/>
                </a:solidFill>
                <a:latin typeface="Bellota"/>
                <a:ea typeface="Bellota"/>
                <a:cs typeface="Bellota"/>
                <a:sym typeface="Bellota"/>
              </a:rPr>
              <a:t>Our  Team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65642" y="3469696"/>
            <a:ext cx="11098230" cy="3701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</a:pPr>
            <a:r>
              <a:rPr lang="en-US" sz="3517" b="tru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Salonee Sahu-2023000280</a:t>
            </a:r>
          </a:p>
          <a:p>
            <a:pPr algn="ctr">
              <a:lnSpc>
                <a:spcPts val="4924"/>
              </a:lnSpc>
            </a:pPr>
            <a:r>
              <a:rPr lang="en-US" sz="3517" b="tru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Abhiram Aswadhati-2023000014</a:t>
            </a:r>
          </a:p>
          <a:p>
            <a:pPr algn="ctr">
              <a:lnSpc>
                <a:spcPts val="4924"/>
              </a:lnSpc>
            </a:pPr>
            <a:r>
              <a:rPr lang="en-US" sz="3517" b="tru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Sanjana Dasari-2023000377</a:t>
            </a:r>
          </a:p>
          <a:p>
            <a:pPr algn="ctr">
              <a:lnSpc>
                <a:spcPts val="4924"/>
              </a:lnSpc>
            </a:pPr>
            <a:r>
              <a:rPr lang="en-US" sz="3517" b="tru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Akshaya Choudary-2023000420</a:t>
            </a:r>
          </a:p>
          <a:p>
            <a:pPr algn="ctr">
              <a:lnSpc>
                <a:spcPts val="4924"/>
              </a:lnSpc>
            </a:pPr>
            <a:r>
              <a:rPr lang="en-US" sz="3517" b="tru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Prasad S-2023000412</a:t>
            </a:r>
          </a:p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b="true" sz="3517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 Ganesh-2023000066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4483">
                <a:alpha val="100000"/>
              </a:srgbClr>
            </a:gs>
            <a:gs pos="100000">
              <a:srgbClr val="81BE8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81382" y="0"/>
            <a:ext cx="8106618" cy="5246370"/>
            <a:chOff x="0" y="0"/>
            <a:chExt cx="1255927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5927" cy="812800"/>
            </a:xfrm>
            <a:custGeom>
              <a:avLst/>
              <a:gdLst/>
              <a:ahLst/>
              <a:cxnLst/>
              <a:rect r="r" b="b" t="t" l="l"/>
              <a:pathLst>
                <a:path h="812800" w="1255927">
                  <a:moveTo>
                    <a:pt x="0" y="0"/>
                  </a:moveTo>
                  <a:lnTo>
                    <a:pt x="1255927" y="0"/>
                  </a:lnTo>
                  <a:lnTo>
                    <a:pt x="125592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25" r="0" b="-2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9618218" cy="5246370"/>
            <a:chOff x="0" y="0"/>
            <a:chExt cx="1490114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90114" cy="812800"/>
            </a:xfrm>
            <a:custGeom>
              <a:avLst/>
              <a:gdLst/>
              <a:ahLst/>
              <a:cxnLst/>
              <a:rect r="r" b="b" t="t" l="l"/>
              <a:pathLst>
                <a:path h="812800" w="1490114">
                  <a:moveTo>
                    <a:pt x="0" y="0"/>
                  </a:moveTo>
                  <a:lnTo>
                    <a:pt x="1490114" y="0"/>
                  </a:lnTo>
                  <a:lnTo>
                    <a:pt x="149011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8338" t="0" r="-8338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5143500"/>
            <a:ext cx="9618218" cy="5771226"/>
          </a:xfrm>
          <a:custGeom>
            <a:avLst/>
            <a:gdLst/>
            <a:ahLst/>
            <a:cxnLst/>
            <a:rect r="r" b="b" t="t" l="l"/>
            <a:pathLst>
              <a:path h="5771226" w="9618218">
                <a:moveTo>
                  <a:pt x="0" y="0"/>
                </a:moveTo>
                <a:lnTo>
                  <a:pt x="9618218" y="0"/>
                </a:lnTo>
                <a:lnTo>
                  <a:pt x="9618218" y="5771226"/>
                </a:lnTo>
                <a:lnTo>
                  <a:pt x="0" y="5771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018" r="0" b="-301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81382" y="5143500"/>
            <a:ext cx="9158787" cy="5071440"/>
          </a:xfrm>
          <a:custGeom>
            <a:avLst/>
            <a:gdLst/>
            <a:ahLst/>
            <a:cxnLst/>
            <a:rect r="r" b="b" t="t" l="l"/>
            <a:pathLst>
              <a:path h="5071440" w="9158787">
                <a:moveTo>
                  <a:pt x="0" y="0"/>
                </a:moveTo>
                <a:lnTo>
                  <a:pt x="9158787" y="0"/>
                </a:lnTo>
                <a:lnTo>
                  <a:pt x="9158787" y="5071440"/>
                </a:lnTo>
                <a:lnTo>
                  <a:pt x="0" y="50714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392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4483">
                <a:alpha val="100000"/>
              </a:srgbClr>
            </a:gs>
            <a:gs pos="100000">
              <a:srgbClr val="81BE8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3390" y="2594117"/>
            <a:ext cx="10281838" cy="5098766"/>
          </a:xfrm>
          <a:custGeom>
            <a:avLst/>
            <a:gdLst/>
            <a:ahLst/>
            <a:cxnLst/>
            <a:rect r="r" b="b" t="t" l="l"/>
            <a:pathLst>
              <a:path h="5098766" w="10281838">
                <a:moveTo>
                  <a:pt x="0" y="0"/>
                </a:moveTo>
                <a:lnTo>
                  <a:pt x="10281839" y="0"/>
                </a:lnTo>
                <a:lnTo>
                  <a:pt x="10281839" y="5098766"/>
                </a:lnTo>
                <a:lnTo>
                  <a:pt x="0" y="509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807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23358" y="-139577"/>
            <a:ext cx="5335942" cy="10566154"/>
            <a:chOff x="0" y="0"/>
            <a:chExt cx="11165640" cy="221100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65640" cy="22110035"/>
            </a:xfrm>
            <a:custGeom>
              <a:avLst/>
              <a:gdLst/>
              <a:ahLst/>
              <a:cxnLst/>
              <a:rect r="r" b="b" t="t" l="l"/>
              <a:pathLst>
                <a:path h="22110035" w="11165640">
                  <a:moveTo>
                    <a:pt x="11165640" y="370352"/>
                  </a:moveTo>
                  <a:lnTo>
                    <a:pt x="11165640" y="21739682"/>
                  </a:lnTo>
                  <a:cubicBezTo>
                    <a:pt x="11165640" y="21944304"/>
                    <a:pt x="11045817" y="22110035"/>
                    <a:pt x="10897879" y="22110035"/>
                  </a:cubicBezTo>
                  <a:lnTo>
                    <a:pt x="267761" y="22110035"/>
                  </a:lnTo>
                  <a:cubicBezTo>
                    <a:pt x="119823" y="22110035"/>
                    <a:pt x="0" y="21944304"/>
                    <a:pt x="0" y="21739682"/>
                  </a:cubicBezTo>
                  <a:lnTo>
                    <a:pt x="0" y="370352"/>
                  </a:lnTo>
                  <a:cubicBezTo>
                    <a:pt x="0" y="165733"/>
                    <a:pt x="119823" y="0"/>
                    <a:pt x="267761" y="0"/>
                  </a:cubicBezTo>
                  <a:lnTo>
                    <a:pt x="10897879" y="0"/>
                  </a:lnTo>
                  <a:cubicBezTo>
                    <a:pt x="11045817" y="0"/>
                    <a:pt x="11165640" y="165733"/>
                    <a:pt x="11165640" y="370352"/>
                  </a:cubicBezTo>
                  <a:close/>
                </a:path>
              </a:pathLst>
            </a:custGeom>
            <a:blipFill>
              <a:blip r:embed="rId3"/>
              <a:stretch>
                <a:fillRect l="0" t="-259" r="0" b="-259"/>
              </a:stretch>
            </a:blipFill>
          </p:spPr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4483">
                <a:alpha val="100000"/>
              </a:srgbClr>
            </a:gs>
            <a:gs pos="100000">
              <a:srgbClr val="81BE8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9198" y="329059"/>
            <a:ext cx="7539830" cy="4814441"/>
          </a:xfrm>
          <a:custGeom>
            <a:avLst/>
            <a:gdLst/>
            <a:ahLst/>
            <a:cxnLst/>
            <a:rect r="r" b="b" t="t" l="l"/>
            <a:pathLst>
              <a:path h="4814441" w="7539830">
                <a:moveTo>
                  <a:pt x="0" y="0"/>
                </a:moveTo>
                <a:lnTo>
                  <a:pt x="7539830" y="0"/>
                </a:lnTo>
                <a:lnTo>
                  <a:pt x="7539830" y="4814441"/>
                </a:lnTo>
                <a:lnTo>
                  <a:pt x="0" y="4814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70" t="0" r="-1670" b="-38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29536" y="329059"/>
            <a:ext cx="7829764" cy="4814441"/>
          </a:xfrm>
          <a:custGeom>
            <a:avLst/>
            <a:gdLst/>
            <a:ahLst/>
            <a:cxnLst/>
            <a:rect r="r" b="b" t="t" l="l"/>
            <a:pathLst>
              <a:path h="4814441" w="7829764">
                <a:moveTo>
                  <a:pt x="0" y="0"/>
                </a:moveTo>
                <a:lnTo>
                  <a:pt x="7829764" y="0"/>
                </a:lnTo>
                <a:lnTo>
                  <a:pt x="7829764" y="4814441"/>
                </a:lnTo>
                <a:lnTo>
                  <a:pt x="0" y="4814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68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89113" y="5280007"/>
            <a:ext cx="9177162" cy="5006993"/>
          </a:xfrm>
          <a:custGeom>
            <a:avLst/>
            <a:gdLst/>
            <a:ahLst/>
            <a:cxnLst/>
            <a:rect r="r" b="b" t="t" l="l"/>
            <a:pathLst>
              <a:path h="5006993" w="9177162">
                <a:moveTo>
                  <a:pt x="0" y="0"/>
                </a:moveTo>
                <a:lnTo>
                  <a:pt x="9177162" y="0"/>
                </a:lnTo>
                <a:lnTo>
                  <a:pt x="9177162" y="5006993"/>
                </a:lnTo>
                <a:lnTo>
                  <a:pt x="0" y="50069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4483">
                <a:alpha val="100000"/>
              </a:srgbClr>
            </a:gs>
            <a:gs pos="100000">
              <a:srgbClr val="81BE8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82826" y="404357"/>
            <a:ext cx="7507764" cy="9405890"/>
          </a:xfrm>
          <a:custGeom>
            <a:avLst/>
            <a:gdLst/>
            <a:ahLst/>
            <a:cxnLst/>
            <a:rect r="r" b="b" t="t" l="l"/>
            <a:pathLst>
              <a:path h="9405890" w="7507764">
                <a:moveTo>
                  <a:pt x="0" y="0"/>
                </a:moveTo>
                <a:lnTo>
                  <a:pt x="7507765" y="0"/>
                </a:lnTo>
                <a:lnTo>
                  <a:pt x="7507765" y="9405890"/>
                </a:lnTo>
                <a:lnTo>
                  <a:pt x="0" y="940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00BF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436462" y="-60474"/>
            <a:ext cx="18724462" cy="10347474"/>
          </a:xfrm>
          <a:prstGeom prst="rect">
            <a:avLst/>
          </a:prstGeom>
          <a:gradFill rotWithShape="true">
            <a:gsLst>
              <a:gs pos="0">
                <a:srgbClr val="274483">
                  <a:alpha val="100000"/>
                </a:srgbClr>
              </a:gs>
              <a:gs pos="100000">
                <a:srgbClr val="81BE87">
                  <a:alpha val="100000"/>
                </a:srgbClr>
              </a:gs>
            </a:gsLst>
            <a:lin ang="2700000"/>
          </a:gradFill>
        </p:spPr>
      </p:sp>
      <p:sp>
        <p:nvSpPr>
          <p:cNvPr name="TextBox 3" id="3"/>
          <p:cNvSpPr txBox="true"/>
          <p:nvPr/>
        </p:nvSpPr>
        <p:spPr>
          <a:xfrm rot="0">
            <a:off x="2443296" y="3562031"/>
            <a:ext cx="12500283" cy="2276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40"/>
              </a:lnSpc>
              <a:spcBef>
                <a:spcPct val="0"/>
              </a:spcBef>
            </a:pPr>
            <a:r>
              <a:rPr lang="en-US" sz="14950">
                <a:solidFill>
                  <a:srgbClr val="E3F9DE"/>
                </a:solidFill>
                <a:latin typeface="Bellota"/>
                <a:ea typeface="Bellota"/>
                <a:cs typeface="Bellota"/>
                <a:sym typeface="Bellota"/>
              </a:rPr>
              <a:t>THANK YOU!!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274483">
                <a:alpha val="100000"/>
              </a:srgbClr>
            </a:gs>
            <a:gs pos="100000">
              <a:srgbClr val="81BE8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6089" y="3177097"/>
            <a:ext cx="5745315" cy="5054044"/>
            <a:chOff x="0" y="0"/>
            <a:chExt cx="7660420" cy="673872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7660420" cy="637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US" b="true" sz="3199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WHAT IS E-WASTE?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711703" y="3217493"/>
              <a:ext cx="6237014" cy="3521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true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E-waste refers to discarded electronic devices like smartphones, computers, and appliances that are no longer in use.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-10800000">
              <a:off x="3801434" y="1304775"/>
              <a:ext cx="57553" cy="1353049"/>
            </a:xfrm>
            <a:prstGeom prst="rect">
              <a:avLst/>
            </a:prstGeom>
            <a:solidFill>
              <a:srgbClr val="D0E2C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771405" y="3177097"/>
            <a:ext cx="4985268" cy="4171055"/>
            <a:chOff x="0" y="0"/>
            <a:chExt cx="6647024" cy="556140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6647024" cy="660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34"/>
                </a:lnSpc>
              </a:pPr>
              <a:r>
                <a:rPr lang="en-US" b="true" sz="336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WHY IT MATTERS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617552" y="3383652"/>
              <a:ext cx="5411920" cy="21777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2"/>
                </a:lnSpc>
                <a:spcBef>
                  <a:spcPct val="0"/>
                </a:spcBef>
              </a:pPr>
              <a:r>
                <a:rPr lang="en-US" b="true" sz="3151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Rising e-waste harms the environment and depletes resources.</a:t>
              </a:r>
            </a:p>
          </p:txBody>
        </p:sp>
        <p:sp>
          <p:nvSpPr>
            <p:cNvPr name="AutoShape 9" id="9"/>
            <p:cNvSpPr/>
            <p:nvPr/>
          </p:nvSpPr>
          <p:spPr>
            <a:xfrm rot="-10800000">
              <a:off x="3298542" y="1370789"/>
              <a:ext cx="49939" cy="1421505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357859" y="3177097"/>
            <a:ext cx="5250960" cy="5696889"/>
            <a:chOff x="0" y="0"/>
            <a:chExt cx="7001280" cy="759585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7001280" cy="6540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39"/>
                </a:lnSpc>
              </a:pPr>
              <a:r>
                <a:rPr lang="en-US" b="true" sz="3282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OUR GOAL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650465" y="3302320"/>
              <a:ext cx="5700350" cy="4293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08"/>
                </a:lnSpc>
                <a:spcBef>
                  <a:spcPct val="0"/>
                </a:spcBef>
              </a:pPr>
              <a:r>
                <a:rPr lang="en-US" b="true" sz="3077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To explore innovative and sustainable solutions for managing e-waste effectively through recycling, reuse,reduce.</a:t>
              </a:r>
            </a:p>
          </p:txBody>
        </p:sp>
        <p:sp>
          <p:nvSpPr>
            <p:cNvPr name="AutoShape 13" id="13"/>
            <p:cNvSpPr/>
            <p:nvPr/>
          </p:nvSpPr>
          <p:spPr>
            <a:xfrm rot="-10800000">
              <a:off x="3474340" y="1338476"/>
              <a:ext cx="52601" cy="1387997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772210" y="1133475"/>
            <a:ext cx="12211128" cy="641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1"/>
              </a:lnSpc>
            </a:pPr>
            <a:r>
              <a:rPr lang="en-US" sz="4899" b="true">
                <a:solidFill>
                  <a:srgbClr val="FFFFFF"/>
                </a:solidFill>
                <a:latin typeface="Bellota Bold"/>
                <a:ea typeface="Bellota Bold"/>
                <a:cs typeface="Bellota Bold"/>
                <a:sym typeface="Bellota Bold"/>
              </a:rPr>
              <a:t>Introduction to E-waste</a:t>
            </a:r>
          </a:p>
        </p:txBody>
      </p:sp>
      <p:sp>
        <p:nvSpPr>
          <p:cNvPr name="AutoShape 15" id="15"/>
          <p:cNvSpPr/>
          <p:nvPr/>
        </p:nvSpPr>
        <p:spPr>
          <a:xfrm rot="0">
            <a:off x="1148739" y="644386"/>
            <a:ext cx="16230600" cy="8229600"/>
          </a:xfrm>
          <a:prstGeom prst="rect">
            <a:avLst/>
          </a:prstGeom>
          <a:solidFill>
            <a:srgbClr val="E3F9DE">
              <a:alpha val="4706"/>
            </a:srgbClr>
          </a:solid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274483">
                <a:alpha val="100000"/>
              </a:srgbClr>
            </a:gs>
            <a:gs pos="100000">
              <a:srgbClr val="81BE8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10373" y="1623877"/>
            <a:ext cx="15267253" cy="7039246"/>
          </a:xfrm>
          <a:prstGeom prst="rect">
            <a:avLst/>
          </a:prstGeom>
          <a:solidFill>
            <a:srgbClr val="FFFFFF">
              <a:alpha val="4706"/>
            </a:srgbClr>
          </a:solidFill>
        </p:spPr>
      </p:sp>
      <p:sp>
        <p:nvSpPr>
          <p:cNvPr name="TextBox 3" id="3"/>
          <p:cNvSpPr txBox="true"/>
          <p:nvPr/>
        </p:nvSpPr>
        <p:spPr>
          <a:xfrm rot="0">
            <a:off x="2104123" y="2065898"/>
            <a:ext cx="12211128" cy="102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1"/>
              </a:lnSpc>
            </a:pPr>
            <a:r>
              <a:rPr lang="en-US" sz="4899">
                <a:solidFill>
                  <a:srgbClr val="E3F9DE"/>
                </a:solidFill>
                <a:latin typeface="Bellota"/>
                <a:ea typeface="Bellota"/>
                <a:cs typeface="Bellota"/>
                <a:sym typeface="Bellota"/>
              </a:rPr>
              <a:t>Problem Statement</a:t>
            </a:r>
          </a:p>
          <a:p>
            <a:pPr algn="ctr">
              <a:lnSpc>
                <a:spcPts val="3234"/>
              </a:lnSpc>
            </a:pPr>
            <a:r>
              <a:rPr lang="en-US" sz="3300">
                <a:solidFill>
                  <a:srgbClr val="E3F9DE"/>
                </a:solidFill>
                <a:latin typeface="Bellota"/>
                <a:ea typeface="Bellota"/>
                <a:cs typeface="Bellota"/>
                <a:sym typeface="Bellota"/>
              </a:rPr>
              <a:t>Waste from Multiple Sources</a:t>
            </a:r>
          </a:p>
        </p:txBody>
      </p:sp>
      <p:sp>
        <p:nvSpPr>
          <p:cNvPr name="AutoShape 4" id="4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5" id="5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510373" y="3674119"/>
            <a:ext cx="13670801" cy="498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7207" indent="-333604" lvl="1">
              <a:lnSpc>
                <a:spcPts val="4326"/>
              </a:lnSpc>
              <a:buFont typeface="Arial"/>
              <a:buChar char="•"/>
            </a:pPr>
            <a:r>
              <a:rPr lang="en-US" b="true" sz="3090">
                <a:solidFill>
                  <a:srgbClr val="E3F9DE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Waste is produced from various sources, such as:</a:t>
            </a:r>
          </a:p>
          <a:p>
            <a:pPr algn="l">
              <a:lnSpc>
                <a:spcPts val="4326"/>
              </a:lnSpc>
            </a:pPr>
            <a:r>
              <a:rPr lang="en-US" sz="3090">
                <a:solidFill>
                  <a:srgbClr val="E3F9DE"/>
                </a:solidFill>
                <a:latin typeface="HK Grotesk"/>
                <a:ea typeface="HK Grotesk"/>
                <a:cs typeface="HK Grotesk"/>
                <a:sym typeface="HK Grotesk"/>
              </a:rPr>
              <a:t>        -</a:t>
            </a:r>
            <a:r>
              <a:rPr lang="en-US" sz="3090" b="true">
                <a:solidFill>
                  <a:srgbClr val="E3F9DE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Residential and commercial waste</a:t>
            </a:r>
          </a:p>
          <a:p>
            <a:pPr algn="l">
              <a:lnSpc>
                <a:spcPts val="4326"/>
              </a:lnSpc>
            </a:pPr>
            <a:r>
              <a:rPr lang="en-US" sz="3090">
                <a:solidFill>
                  <a:srgbClr val="E3F9DE"/>
                </a:solidFill>
                <a:latin typeface="HK Grotesk"/>
                <a:ea typeface="HK Grotesk"/>
                <a:cs typeface="HK Grotesk"/>
                <a:sym typeface="HK Grotesk"/>
              </a:rPr>
              <a:t>  </a:t>
            </a:r>
            <a:r>
              <a:rPr lang="en-US" sz="3090" b="true">
                <a:solidFill>
                  <a:srgbClr val="E3F9DE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     -Industrial byproducts</a:t>
            </a:r>
          </a:p>
          <a:p>
            <a:pPr algn="l">
              <a:lnSpc>
                <a:spcPts val="4326"/>
              </a:lnSpc>
            </a:pPr>
            <a:r>
              <a:rPr lang="en-US" sz="3090">
                <a:solidFill>
                  <a:srgbClr val="E3F9DE"/>
                </a:solidFill>
                <a:latin typeface="HK Grotesk"/>
                <a:ea typeface="HK Grotesk"/>
                <a:cs typeface="HK Grotesk"/>
                <a:sym typeface="HK Grotesk"/>
              </a:rPr>
              <a:t>        -</a:t>
            </a:r>
            <a:r>
              <a:rPr lang="en-US" sz="3090" b="true">
                <a:solidFill>
                  <a:srgbClr val="E3F9DE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E-waste (electronics)</a:t>
            </a:r>
          </a:p>
          <a:p>
            <a:pPr algn="l">
              <a:lnSpc>
                <a:spcPts val="4326"/>
              </a:lnSpc>
            </a:pPr>
            <a:r>
              <a:rPr lang="en-US" sz="3090">
                <a:solidFill>
                  <a:srgbClr val="E3F9DE"/>
                </a:solidFill>
                <a:latin typeface="HK Grotesk"/>
                <a:ea typeface="HK Grotesk"/>
                <a:cs typeface="HK Grotesk"/>
                <a:sym typeface="HK Grotesk"/>
              </a:rPr>
              <a:t>        -</a:t>
            </a:r>
            <a:r>
              <a:rPr lang="en-US" sz="3090" b="true">
                <a:solidFill>
                  <a:srgbClr val="E3F9DE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Plastic and glass waste</a:t>
            </a:r>
          </a:p>
          <a:p>
            <a:pPr algn="l" marL="667207" indent="-333604" lvl="1">
              <a:lnSpc>
                <a:spcPts val="4326"/>
              </a:lnSpc>
              <a:buFont typeface="Arial"/>
              <a:buChar char="•"/>
            </a:pPr>
            <a:r>
              <a:rPr lang="en-US" b="true" sz="3090">
                <a:solidFill>
                  <a:srgbClr val="E3F9DE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Key Statement:The rapid rise of e-waste harms the environment with toxic materials and depletes resources. Traditional waste management methods are ineffective, calling for sustainable solutions.</a:t>
            </a:r>
          </a:p>
          <a:p>
            <a:pPr algn="ctr">
              <a:lnSpc>
                <a:spcPts val="432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4483">
                <a:alpha val="100000"/>
              </a:srgbClr>
            </a:gs>
            <a:gs pos="100000">
              <a:srgbClr val="81BE8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7777" y="1917853"/>
            <a:ext cx="9004162" cy="7340447"/>
          </a:xfrm>
          <a:custGeom>
            <a:avLst/>
            <a:gdLst/>
            <a:ahLst/>
            <a:cxnLst/>
            <a:rect r="r" b="b" t="t" l="l"/>
            <a:pathLst>
              <a:path h="7340447" w="9004162">
                <a:moveTo>
                  <a:pt x="0" y="0"/>
                </a:moveTo>
                <a:lnTo>
                  <a:pt x="9004162" y="0"/>
                </a:lnTo>
                <a:lnTo>
                  <a:pt x="9004162" y="7340447"/>
                </a:lnTo>
                <a:lnTo>
                  <a:pt x="0" y="7340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2" r="0" b="-9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57524" y="797344"/>
            <a:ext cx="3064669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9"/>
              </a:lnSpc>
              <a:spcBef>
                <a:spcPct val="0"/>
              </a:spcBef>
            </a:pPr>
            <a:r>
              <a:rPr lang="en-US" sz="6099">
                <a:solidFill>
                  <a:srgbClr val="FDFDFD"/>
                </a:solidFill>
                <a:latin typeface="HK Grotesk"/>
                <a:ea typeface="HK Grotesk"/>
                <a:cs typeface="HK Grotesk"/>
                <a:sym typeface="HK Grotesk"/>
              </a:rPr>
              <a:t>SURVEY</a:t>
            </a:r>
            <a:r>
              <a:rPr lang="en-US" sz="60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4483">
                <a:alpha val="100000"/>
              </a:srgbClr>
            </a:gs>
            <a:gs pos="100000">
              <a:srgbClr val="81BE8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843314"/>
            <a:ext cx="8853714" cy="7414986"/>
          </a:xfrm>
          <a:custGeom>
            <a:avLst/>
            <a:gdLst/>
            <a:ahLst/>
            <a:cxnLst/>
            <a:rect r="r" b="b" t="t" l="l"/>
            <a:pathLst>
              <a:path h="7414986" w="8853714">
                <a:moveTo>
                  <a:pt x="0" y="0"/>
                </a:moveTo>
                <a:lnTo>
                  <a:pt x="8853714" y="0"/>
                </a:lnTo>
                <a:lnTo>
                  <a:pt x="8853714" y="7414986"/>
                </a:lnTo>
                <a:lnTo>
                  <a:pt x="0" y="7414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0487" y="1843314"/>
            <a:ext cx="8723513" cy="7414986"/>
          </a:xfrm>
          <a:custGeom>
            <a:avLst/>
            <a:gdLst/>
            <a:ahLst/>
            <a:cxnLst/>
            <a:rect r="r" b="b" t="t" l="l"/>
            <a:pathLst>
              <a:path h="7414986" w="8723513">
                <a:moveTo>
                  <a:pt x="0" y="0"/>
                </a:moveTo>
                <a:lnTo>
                  <a:pt x="8723513" y="0"/>
                </a:lnTo>
                <a:lnTo>
                  <a:pt x="8723513" y="7414986"/>
                </a:lnTo>
                <a:lnTo>
                  <a:pt x="0" y="7414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4483">
                <a:alpha val="100000"/>
              </a:srgbClr>
            </a:gs>
            <a:gs pos="100000">
              <a:srgbClr val="81BE8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51969" y="1028700"/>
            <a:ext cx="10009384" cy="8507977"/>
          </a:xfrm>
          <a:custGeom>
            <a:avLst/>
            <a:gdLst/>
            <a:ahLst/>
            <a:cxnLst/>
            <a:rect r="r" b="b" t="t" l="l"/>
            <a:pathLst>
              <a:path h="8507977" w="10009384">
                <a:moveTo>
                  <a:pt x="0" y="0"/>
                </a:moveTo>
                <a:lnTo>
                  <a:pt x="10009384" y="0"/>
                </a:lnTo>
                <a:lnTo>
                  <a:pt x="10009384" y="8507977"/>
                </a:lnTo>
                <a:lnTo>
                  <a:pt x="0" y="8507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4483">
                <a:alpha val="100000"/>
              </a:srgbClr>
            </a:gs>
            <a:gs pos="100000">
              <a:srgbClr val="81BE8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20096" y="0"/>
            <a:ext cx="9144000" cy="10287000"/>
          </a:xfrm>
          <a:prstGeom prst="rect">
            <a:avLst/>
          </a:prstGeom>
          <a:gradFill rotWithShape="true">
            <a:gsLst>
              <a:gs pos="0">
                <a:srgbClr val="274483">
                  <a:alpha val="0"/>
                </a:srgbClr>
              </a:gs>
              <a:gs pos="100000">
                <a:srgbClr val="81BE87">
                  <a:alpha val="0"/>
                </a:srgbClr>
              </a:gs>
            </a:gsLst>
            <a:lin ang="2700000"/>
          </a:gradFill>
        </p:spPr>
      </p:sp>
      <p:sp>
        <p:nvSpPr>
          <p:cNvPr name="Freeform 3" id="3"/>
          <p:cNvSpPr/>
          <p:nvPr/>
        </p:nvSpPr>
        <p:spPr>
          <a:xfrm flipH="false" flipV="false" rot="0">
            <a:off x="9930117" y="520834"/>
            <a:ext cx="6588554" cy="4622666"/>
          </a:xfrm>
          <a:custGeom>
            <a:avLst/>
            <a:gdLst/>
            <a:ahLst/>
            <a:cxnLst/>
            <a:rect r="r" b="b" t="t" l="l"/>
            <a:pathLst>
              <a:path h="4622666" w="6588554">
                <a:moveTo>
                  <a:pt x="0" y="0"/>
                </a:moveTo>
                <a:lnTo>
                  <a:pt x="6588555" y="0"/>
                </a:lnTo>
                <a:lnTo>
                  <a:pt x="6588555" y="4622666"/>
                </a:lnTo>
                <a:lnTo>
                  <a:pt x="0" y="4622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75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30117" y="5419752"/>
            <a:ext cx="6588554" cy="4935056"/>
          </a:xfrm>
          <a:custGeom>
            <a:avLst/>
            <a:gdLst/>
            <a:ahLst/>
            <a:cxnLst/>
            <a:rect r="r" b="b" t="t" l="l"/>
            <a:pathLst>
              <a:path h="4935056" w="6588554">
                <a:moveTo>
                  <a:pt x="0" y="0"/>
                </a:moveTo>
                <a:lnTo>
                  <a:pt x="6588555" y="0"/>
                </a:lnTo>
                <a:lnTo>
                  <a:pt x="6588555" y="4935056"/>
                </a:lnTo>
                <a:lnTo>
                  <a:pt x="0" y="4935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45926" y="1688607"/>
            <a:ext cx="9384191" cy="6909786"/>
            <a:chOff x="0" y="0"/>
            <a:chExt cx="12512255" cy="921304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0"/>
              <a:ext cx="12512255" cy="761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3"/>
                </a:lnSpc>
              </a:pPr>
              <a:r>
                <a:rPr lang="en-US" sz="4248" b="true">
                  <a:solidFill>
                    <a:srgbClr val="FFFFFF"/>
                  </a:solidFill>
                  <a:latin typeface="Bellota Bold"/>
                  <a:ea typeface="Bellota Bold"/>
                  <a:cs typeface="Bellota Bold"/>
                  <a:sym typeface="Bellota Bold"/>
                </a:rPr>
                <a:t>Challenges with Existing Solutions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162470" y="1418607"/>
              <a:ext cx="10187314" cy="7794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20393" indent="-360196" lvl="1">
                <a:lnSpc>
                  <a:spcPts val="4671"/>
                </a:lnSpc>
                <a:buFont typeface="Arial"/>
                <a:buChar char="•"/>
              </a:pPr>
              <a:r>
                <a:rPr lang="en-US" sz="3336">
                  <a:solidFill>
                    <a:srgbClr val="FFFFFF"/>
                  </a:solidFill>
                  <a:latin typeface="Bellota"/>
                  <a:ea typeface="Bellota"/>
                  <a:cs typeface="Bellota"/>
                  <a:sym typeface="Bellota"/>
                </a:rPr>
                <a:t>Landfills and incineration fail to manage e-waste effectively.</a:t>
              </a:r>
            </a:p>
            <a:p>
              <a:pPr algn="l" marL="720393" indent="-360196" lvl="1">
                <a:lnSpc>
                  <a:spcPts val="4671"/>
                </a:lnSpc>
                <a:buFont typeface="Arial"/>
                <a:buChar char="•"/>
              </a:pPr>
              <a:r>
                <a:rPr lang="en-US" sz="3336">
                  <a:solidFill>
                    <a:srgbClr val="FFFFFF"/>
                  </a:solidFill>
                  <a:latin typeface="Bellota"/>
                  <a:ea typeface="Bellota"/>
                  <a:cs typeface="Bellota"/>
                  <a:sym typeface="Bellota"/>
                </a:rPr>
                <a:t>Toxic materials like lead and mercury pollute the environment.</a:t>
              </a:r>
            </a:p>
            <a:p>
              <a:pPr algn="l" marL="720393" indent="-360196" lvl="1">
                <a:lnSpc>
                  <a:spcPts val="4671"/>
                </a:lnSpc>
                <a:buFont typeface="Arial"/>
                <a:buChar char="•"/>
              </a:pPr>
              <a:r>
                <a:rPr lang="en-US" sz="3336">
                  <a:solidFill>
                    <a:srgbClr val="FFFFFF"/>
                  </a:solidFill>
                  <a:latin typeface="Bellota"/>
                  <a:ea typeface="Bellota"/>
                  <a:cs typeface="Bellota"/>
                  <a:sym typeface="Bellota"/>
                </a:rPr>
                <a:t>Segregating metals and plastics is complex and costly.</a:t>
              </a:r>
            </a:p>
            <a:p>
              <a:pPr algn="l" marL="720393" indent="-360196" lvl="1">
                <a:lnSpc>
                  <a:spcPts val="4671"/>
                </a:lnSpc>
                <a:buFont typeface="Arial"/>
                <a:buChar char="•"/>
              </a:pPr>
              <a:r>
                <a:rPr lang="en-US" sz="3336">
                  <a:solidFill>
                    <a:srgbClr val="FFFFFF"/>
                  </a:solidFill>
                  <a:latin typeface="Bellota"/>
                  <a:ea typeface="Bellota"/>
                  <a:cs typeface="Bellota"/>
                  <a:sym typeface="Bellota"/>
                </a:rPr>
                <a:t>Existing methods do not address the environmental impact adequately.</a:t>
              </a:r>
            </a:p>
            <a:p>
              <a:pPr algn="ctr">
                <a:lnSpc>
                  <a:spcPts val="4531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4483">
                <a:alpha val="100000"/>
              </a:srgbClr>
            </a:gs>
            <a:gs pos="100000">
              <a:srgbClr val="81BE8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546292" y="0"/>
            <a:ext cx="8741708" cy="10287000"/>
          </a:xfrm>
          <a:prstGeom prst="rect">
            <a:avLst/>
          </a:prstGeom>
          <a:gradFill rotWithShape="true">
            <a:gsLst>
              <a:gs pos="0">
                <a:srgbClr val="274483">
                  <a:alpha val="0"/>
                </a:srgbClr>
              </a:gs>
              <a:gs pos="100000">
                <a:srgbClr val="81BE87">
                  <a:alpha val="0"/>
                </a:srgbClr>
              </a:gs>
            </a:gsLst>
            <a:lin ang="2700000"/>
          </a:gradFill>
        </p:spPr>
      </p:sp>
      <p:sp>
        <p:nvSpPr>
          <p:cNvPr name="Freeform 3" id="3"/>
          <p:cNvSpPr/>
          <p:nvPr/>
        </p:nvSpPr>
        <p:spPr>
          <a:xfrm flipH="false" flipV="false" rot="0">
            <a:off x="9546292" y="2362259"/>
            <a:ext cx="8743570" cy="5997814"/>
          </a:xfrm>
          <a:custGeom>
            <a:avLst/>
            <a:gdLst/>
            <a:ahLst/>
            <a:cxnLst/>
            <a:rect r="r" b="b" t="t" l="l"/>
            <a:pathLst>
              <a:path h="5997814" w="8743570">
                <a:moveTo>
                  <a:pt x="0" y="0"/>
                </a:moveTo>
                <a:lnTo>
                  <a:pt x="8743570" y="0"/>
                </a:lnTo>
                <a:lnTo>
                  <a:pt x="8743570" y="5997814"/>
                </a:lnTo>
                <a:lnTo>
                  <a:pt x="0" y="5997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79" t="0" r="-147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4151" y="1695482"/>
            <a:ext cx="8722225" cy="1447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b="true" sz="4799">
                <a:solidFill>
                  <a:srgbClr val="FDFDFD"/>
                </a:solidFill>
                <a:latin typeface="Bellota Bold"/>
                <a:ea typeface="Bellota Bold"/>
                <a:cs typeface="Bellota Bold"/>
                <a:sym typeface="Bellota Bold"/>
              </a:rPr>
              <a:t>WASTE COMPOSITION </a:t>
            </a:r>
          </a:p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b="true" sz="4799">
                <a:solidFill>
                  <a:srgbClr val="FDFDFD"/>
                </a:solidFill>
                <a:latin typeface="Bellota Bold"/>
                <a:ea typeface="Bellota Bold"/>
                <a:cs typeface="Bellota Bold"/>
                <a:sym typeface="Bellota Bold"/>
              </a:rPr>
              <a:t>BREAKDOWN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1775" y="3857204"/>
            <a:ext cx="9124518" cy="4924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2" indent="-291466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E3F9DE"/>
                </a:solidFill>
                <a:latin typeface="Open Sans"/>
                <a:ea typeface="Open Sans"/>
                <a:cs typeface="Open Sans"/>
                <a:sym typeface="Open Sans"/>
              </a:rPr>
              <a:t>E-WASTE INCLUDES VARIOUS MATERIALS: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E3F9DE"/>
                </a:solidFill>
                <a:latin typeface="Open Sans"/>
                <a:ea typeface="Open Sans"/>
                <a:cs typeface="Open Sans"/>
                <a:sym typeface="Open Sans"/>
              </a:rPr>
              <a:t>            -</a:t>
            </a:r>
            <a:r>
              <a:rPr lang="en-US" sz="2700">
                <a:solidFill>
                  <a:srgbClr val="E3F9DE"/>
                </a:solidFill>
                <a:latin typeface="Open Sans"/>
                <a:ea typeface="Open Sans"/>
                <a:cs typeface="Open Sans"/>
                <a:sym typeface="Open Sans"/>
              </a:rPr>
              <a:t>Consumer Electronics (e.g.,laptops)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E3F9DE"/>
                </a:solidFill>
                <a:latin typeface="Open Sans"/>
                <a:ea typeface="Open Sans"/>
                <a:cs typeface="Open Sans"/>
                <a:sym typeface="Open Sans"/>
              </a:rPr>
              <a:t>            -</a:t>
            </a:r>
            <a:r>
              <a:rPr lang="en-US" sz="2700">
                <a:solidFill>
                  <a:srgbClr val="E3F9DE"/>
                </a:solidFill>
                <a:latin typeface="Open Sans"/>
                <a:ea typeface="Open Sans"/>
                <a:cs typeface="Open Sans"/>
                <a:sym typeface="Open Sans"/>
              </a:rPr>
              <a:t>Small Appliances (e.g., microwaves)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E3F9DE"/>
                </a:solidFill>
                <a:latin typeface="Open Sans"/>
                <a:ea typeface="Open Sans"/>
                <a:cs typeface="Open Sans"/>
                <a:sym typeface="Open Sans"/>
              </a:rPr>
              <a:t>            -</a:t>
            </a:r>
            <a:r>
              <a:rPr lang="en-US" sz="2700">
                <a:solidFill>
                  <a:srgbClr val="E3F9DE"/>
                </a:solidFill>
                <a:latin typeface="Open Sans"/>
                <a:ea typeface="Open Sans"/>
                <a:cs typeface="Open Sans"/>
                <a:sym typeface="Open Sans"/>
              </a:rPr>
              <a:t>Batteries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E3F9DE"/>
                </a:solidFill>
                <a:latin typeface="Open Sans"/>
                <a:ea typeface="Open Sans"/>
                <a:cs typeface="Open Sans"/>
                <a:sym typeface="Open Sans"/>
              </a:rPr>
              <a:t>            -</a:t>
            </a:r>
            <a:r>
              <a:rPr lang="en-US" sz="2700">
                <a:solidFill>
                  <a:srgbClr val="E3F9DE"/>
                </a:solidFill>
                <a:latin typeface="Open Sans"/>
                <a:ea typeface="Open Sans"/>
                <a:cs typeface="Open Sans"/>
                <a:sym typeface="Open Sans"/>
              </a:rPr>
              <a:t>Plastics</a:t>
            </a:r>
          </a:p>
          <a:p>
            <a:pPr algn="l" marL="582932" indent="-291466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E3F9DE"/>
                </a:solidFill>
                <a:latin typeface="Open Sans"/>
                <a:ea typeface="Open Sans"/>
                <a:cs typeface="Open Sans"/>
                <a:sym typeface="Open Sans"/>
              </a:rPr>
              <a:t>Materials in e-waste: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E3F9DE"/>
                </a:solidFill>
                <a:latin typeface="Open Sans"/>
                <a:ea typeface="Open Sans"/>
                <a:cs typeface="Open Sans"/>
                <a:sym typeface="Open Sans"/>
              </a:rPr>
              <a:t>             -</a:t>
            </a:r>
            <a:r>
              <a:rPr lang="en-US" sz="2700">
                <a:solidFill>
                  <a:srgbClr val="E3F9DE"/>
                </a:solidFill>
                <a:latin typeface="Open Sans"/>
                <a:ea typeface="Open Sans"/>
                <a:cs typeface="Open Sans"/>
                <a:sym typeface="Open Sans"/>
              </a:rPr>
              <a:t>Precious metals (gold, copper)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E3F9DE"/>
                </a:solidFill>
                <a:latin typeface="Open Sans"/>
                <a:ea typeface="Open Sans"/>
                <a:cs typeface="Open Sans"/>
                <a:sym typeface="Open Sans"/>
              </a:rPr>
              <a:t>             -</a:t>
            </a:r>
            <a:r>
              <a:rPr lang="en-US" sz="2700">
                <a:solidFill>
                  <a:srgbClr val="E3F9DE"/>
                </a:solidFill>
                <a:latin typeface="Open Sans"/>
                <a:ea typeface="Open Sans"/>
                <a:cs typeface="Open Sans"/>
                <a:sym typeface="Open Sans"/>
              </a:rPr>
              <a:t>Toxic components (lead, mercury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E3F9DE"/>
                </a:solidFill>
                <a:latin typeface="Open Sans"/>
                <a:ea typeface="Open Sans"/>
                <a:cs typeface="Open Sans"/>
                <a:sym typeface="Open Sans"/>
              </a:rPr>
              <a:t>             -</a:t>
            </a:r>
            <a:r>
              <a:rPr lang="en-US" sz="2700">
                <a:solidFill>
                  <a:srgbClr val="E3F9DE"/>
                </a:solidFill>
                <a:latin typeface="Open Sans"/>
                <a:ea typeface="Open Sans"/>
                <a:cs typeface="Open Sans"/>
                <a:sym typeface="Open Sans"/>
              </a:rPr>
              <a:t>Recyclable plastics and glass</a:t>
            </a:r>
          </a:p>
          <a:p>
            <a:pPr algn="l" marL="582932" indent="-291466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E3F9DE"/>
                </a:solidFill>
                <a:latin typeface="Open Sans"/>
                <a:ea typeface="Open Sans"/>
                <a:cs typeface="Open Sans"/>
                <a:sym typeface="Open Sans"/>
              </a:rPr>
              <a:t>Proper segregation is crucial for effective recycling.</a:t>
            </a:r>
          </a:p>
          <a:p>
            <a:pPr algn="ctr">
              <a:lnSpc>
                <a:spcPts val="3240"/>
              </a:lnSpc>
              <a:spcBef>
                <a:spcPct val="0"/>
              </a:spcBef>
            </a:pPr>
          </a:p>
        </p:txBody>
      </p:sp>
      <p:sp>
        <p:nvSpPr>
          <p:cNvPr name="AutoShape 6" id="6"/>
          <p:cNvSpPr/>
          <p:nvPr/>
        </p:nvSpPr>
        <p:spPr>
          <a:xfrm rot="0">
            <a:off x="4535739" y="9505538"/>
            <a:ext cx="9525" cy="1730896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DAGa4Cm8d3k</dc:identifier>
  <dcterms:modified xsi:type="dcterms:W3CDTF">2011-08-01T06:04:30Z</dcterms:modified>
  <cp:revision>1</cp:revision>
  <dc:title>3RP-PPT</dc:title>
</cp:coreProperties>
</file>